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405" r:id="rId2"/>
    <p:sldId id="406" r:id="rId3"/>
    <p:sldId id="407" r:id="rId4"/>
    <p:sldId id="40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4061677-E6DB-BC3A-2E13-EDACCD741994}" name="Boluwatife Aderounmu" initials="" userId="S::baderou1@jh.edu::7bc63270-0949-47de-8396-69706221b4bb" providerId="AD"/>
  <p188:author id="{BEDA8EC2-1DF4-0A2D-CB98-30C34E806DAC}" name="Margaret Dorokhina" initials="" userId="S::mdorokh1@jh.edu::a82f5cde-f247-4d38-846d-2ab4f11db5f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0"/>
    <p:restoredTop sz="94682"/>
  </p:normalViewPr>
  <p:slideViewPr>
    <p:cSldViewPr snapToGrid="0">
      <p:cViewPr varScale="1">
        <p:scale>
          <a:sx n="93" d="100"/>
          <a:sy n="93" d="100"/>
        </p:scale>
        <p:origin x="216" y="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boluwatifeaderounmu/Documents/Scorecard2014_2020_for%20pp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D89-1149-8903-669636BFFF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3'!$E$909)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3'!$B$942:$F$942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9-1149-8903-669636BFFF3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29018879"/>
        <c:axId val="34161456"/>
      </c:barChart>
      <c:catAx>
        <c:axId val="202901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61456"/>
        <c:crosses val="autoZero"/>
        <c:auto val="1"/>
        <c:lblAlgn val="ctr"/>
        <c:lblOffset val="100"/>
        <c:noMultiLvlLbl val="0"/>
      </c:catAx>
      <c:valAx>
        <c:axId val="34161456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29018879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23C-6E42-9DCC-15DEADEED7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3'!$A$937,'Slide 3'!$A$946,'Slide 3'!$A$947,'Slide 3'!$A$948,'Slide 3'!$A$949)</c:f>
              <c:strCache>
                <c:ptCount val="5"/>
                <c:pt idx="0">
                  <c:v>Costa Rica</c:v>
                </c:pt>
                <c:pt idx="1">
                  <c:v>Region of the Americas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'Slide 3'!$B$944:$F$944</c:f>
              <c:numCache>
                <c:formatCode>General</c:formatCode>
                <c:ptCount val="5"/>
                <c:pt idx="0" formatCode="0.00">
                  <c:v>2.125</c:v>
                </c:pt>
                <c:pt idx="1">
                  <c:v>1.97</c:v>
                </c:pt>
                <c:pt idx="2">
                  <c:v>1.98</c:v>
                </c:pt>
                <c:pt idx="3">
                  <c:v>1.99</c:v>
                </c:pt>
                <c:pt idx="4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3C-6E42-9DCC-15DEADEED72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502256"/>
        <c:axId val="399988512"/>
      </c:barChart>
      <c:catAx>
        <c:axId val="30350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9988512"/>
        <c:crosses val="autoZero"/>
        <c:auto val="1"/>
        <c:lblAlgn val="ctr"/>
        <c:lblOffset val="100"/>
        <c:noMultiLvlLbl val="0"/>
      </c:catAx>
      <c:valAx>
        <c:axId val="399988512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0225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3'!$A$937</c:f>
              <c:strCache>
                <c:ptCount val="1"/>
                <c:pt idx="0">
                  <c:v>Costa Rica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3'!$B$945:$E$945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08-D34F-9113-6D7D2E014ACB}"/>
            </c:ext>
          </c:extLst>
        </c:ser>
        <c:ser>
          <c:idx val="1"/>
          <c:order val="1"/>
          <c:tx>
            <c:strRef>
              <c:f>'Slide 3'!$A$946</c:f>
              <c:strCache>
                <c:ptCount val="1"/>
                <c:pt idx="0">
                  <c:v>Region of the Americas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3'!$B$946:$E$946</c:f>
              <c:numCache>
                <c:formatCode>General</c:formatCode>
                <c:ptCount val="4"/>
                <c:pt idx="0">
                  <c:v>2.5499999999999998</c:v>
                </c:pt>
                <c:pt idx="1">
                  <c:v>0.32</c:v>
                </c:pt>
                <c:pt idx="2">
                  <c:v>1.6</c:v>
                </c:pt>
                <c:pt idx="3">
                  <c:v>3.29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08-D34F-9113-6D7D2E014ACB}"/>
            </c:ext>
          </c:extLst>
        </c:ser>
        <c:ser>
          <c:idx val="2"/>
          <c:order val="2"/>
          <c:tx>
            <c:strRef>
              <c:f>'Slide 3'!$A$947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3'!$B$947:$E$947</c:f>
              <c:numCache>
                <c:formatCode>General</c:formatCode>
                <c:ptCount val="4"/>
                <c:pt idx="0">
                  <c:v>2.27</c:v>
                </c:pt>
                <c:pt idx="1">
                  <c:v>0.63</c:v>
                </c:pt>
                <c:pt idx="2">
                  <c:v>2.12</c:v>
                </c:pt>
                <c:pt idx="3">
                  <c:v>3.02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08-D34F-9113-6D7D2E014ACB}"/>
            </c:ext>
          </c:extLst>
        </c:ser>
        <c:ser>
          <c:idx val="3"/>
          <c:order val="3"/>
          <c:tx>
            <c:strRef>
              <c:f>'Slide 3'!$A$948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BE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3'!$B$948:$E$948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08-D34F-9113-6D7D2E014ACB}"/>
            </c:ext>
          </c:extLst>
        </c:ser>
        <c:ser>
          <c:idx val="4"/>
          <c:order val="4"/>
          <c:tx>
            <c:strRef>
              <c:f>'Slide 3'!$A$949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3'!$E$1)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'Slide 3'!$B$949:$E$949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E08-D34F-9113-6D7D2E014AC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4378016"/>
        <c:axId val="1822729455"/>
      </c:barChart>
      <c:catAx>
        <c:axId val="89437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2729455"/>
        <c:crosses val="autoZero"/>
        <c:auto val="1"/>
        <c:lblAlgn val="ctr"/>
        <c:lblOffset val="100"/>
        <c:noMultiLvlLbl val="0"/>
      </c:catAx>
      <c:valAx>
        <c:axId val="182272945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4378016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'Slide 3'!$A$938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7E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3'!$B$938:$F$938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2.5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4A-1742-B860-5D9D1C3EED76}"/>
            </c:ext>
          </c:extLst>
        </c:ser>
        <c:ser>
          <c:idx val="1"/>
          <c:order val="1"/>
          <c:tx>
            <c:strRef>
              <c:f>'Slide 3'!$A$939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3'!$B$939:$F$939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4A-1742-B860-5D9D1C3EED76}"/>
            </c:ext>
          </c:extLst>
        </c:ser>
        <c:ser>
          <c:idx val="2"/>
          <c:order val="2"/>
          <c:tx>
            <c:strRef>
              <c:f>'Slide 3'!$A$940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3'!$B$940:$F$940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4A-1742-B860-5D9D1C3EED76}"/>
            </c:ext>
          </c:extLst>
        </c:ser>
        <c:ser>
          <c:idx val="3"/>
          <c:order val="3"/>
          <c:tx>
            <c:strRef>
              <c:f>'Slide 3'!$A$941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3'!$B$941:$F$941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4</c:v>
                </c:pt>
                <c:pt idx="4" formatCode="0.0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4A-1742-B860-5D9D1C3EED76}"/>
            </c:ext>
          </c:extLst>
        </c:ser>
        <c:ser>
          <c:idx val="4"/>
          <c:order val="4"/>
          <c:tx>
            <c:strRef>
              <c:f>'Slide 3'!$A$942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('Slide 3'!$B$1,'Slide 3'!$C$1,'Slide 3'!$D$1,'Slide 3'!$E$1,'Slide 3'!$E$943)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'Slide 3'!$B$942:$F$942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2.5</c:v>
                </c:pt>
                <c:pt idx="3">
                  <c:v>4</c:v>
                </c:pt>
                <c:pt idx="4" formatCode="0.00">
                  <c:v>2.125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4A-1742-B860-5D9D1C3EED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3520752"/>
        <c:axId val="593399584"/>
      </c:barChart>
      <c:catAx>
        <c:axId val="30352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3399584"/>
        <c:crosses val="autoZero"/>
        <c:auto val="1"/>
        <c:lblAlgn val="ctr"/>
        <c:lblOffset val="100"/>
        <c:noMultiLvlLbl val="0"/>
      </c:catAx>
      <c:valAx>
        <c:axId val="59339958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352075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76EBC-269F-214F-B8B1-3DA00AB7A87E}" type="datetimeFigureOut">
              <a:rPr lang="en-US" smtClean="0"/>
              <a:t>2/3/25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77F9B-2898-4745-BFC8-4495C67FCF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5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B038D5-5F47-6EE8-B209-3E59AE0B3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18F614-BA3E-41E4-3163-0338F51C20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5840B3-EC77-9B3D-9493-12BD8D15BE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2F5766-1DDB-ABD0-9EDE-DC5AF6D6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777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566446"/>
            <a:ext cx="12192000" cy="3291553"/>
          </a:xfrm>
          <a:prstGeom prst="rect">
            <a:avLst/>
          </a:prstGeom>
          <a:solidFill>
            <a:srgbClr val="B4C0D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763107" y="4033943"/>
            <a:ext cx="10667104" cy="2173984"/>
          </a:xfrm>
        </p:spPr>
        <p:txBody>
          <a:bodyPr lIns="0" tIns="0" rIns="0" bIns="0" anchor="t" anchorCtr="0">
            <a:noAutofit/>
          </a:bodyPr>
          <a:lstStyle>
            <a:lvl1pPr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761794" y="5801527"/>
            <a:ext cx="10668417" cy="812799"/>
          </a:xfrm>
        </p:spPr>
        <p:txBody>
          <a:bodyPr wrap="square" lIns="0" rIns="0" bIns="0"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667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609585" indent="0">
              <a:buNone/>
              <a:defRPr/>
            </a:lvl2pPr>
            <a:lvl3pPr marL="1219170" indent="0">
              <a:buNone/>
              <a:defRPr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speaker name/title</a:t>
            </a:r>
          </a:p>
          <a:p>
            <a:pPr lvl="0"/>
            <a:r>
              <a:rPr lang="en-US" dirty="0"/>
              <a:t>Date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CD5747-385E-473D-A08D-FC42F705F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172" t="16589" r="7171" b="16312"/>
          <a:stretch/>
        </p:blipFill>
        <p:spPr>
          <a:xfrm>
            <a:off x="7388353" y="318789"/>
            <a:ext cx="3698697" cy="28973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765CAE-3EA9-4B74-A145-9BAC5032804E}"/>
              </a:ext>
            </a:extLst>
          </p:cNvPr>
          <p:cNvSpPr/>
          <p:nvPr userDrawn="1"/>
        </p:nvSpPr>
        <p:spPr>
          <a:xfrm>
            <a:off x="609600" y="345977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4866BA-95FB-4DF0-B4EA-77AA9BEE511B}"/>
              </a:ext>
            </a:extLst>
          </p:cNvPr>
          <p:cNvSpPr/>
          <p:nvPr userDrawn="1"/>
        </p:nvSpPr>
        <p:spPr>
          <a:xfrm>
            <a:off x="0" y="345977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6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BF9C0EA-9880-479E-ACF7-534C7A064F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849" y="3566160"/>
            <a:ext cx="12192000" cy="329184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762448" y="3756412"/>
            <a:ext cx="10667104" cy="2885184"/>
          </a:xfrm>
        </p:spPr>
        <p:txBody>
          <a:bodyPr lIns="0" tIns="0" rIns="0" bIns="45720" anchor="ctr" anchorCtr="0">
            <a:noAutofit/>
          </a:bodyPr>
          <a:lstStyle>
            <a:lvl1pPr algn="ctr">
              <a:defRPr sz="5333" b="1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27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2F96CB-95EF-4223-ABAF-E073EF067D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413" t="16252" r="18073" b="42645"/>
          <a:stretch/>
        </p:blipFill>
        <p:spPr>
          <a:xfrm>
            <a:off x="5390462" y="741399"/>
            <a:ext cx="1411079" cy="218758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BF8357-D1AF-4049-AC27-8E524D87E74A}"/>
              </a:ext>
            </a:extLst>
          </p:cNvPr>
          <p:cNvSpPr/>
          <p:nvPr userDrawn="1"/>
        </p:nvSpPr>
        <p:spPr>
          <a:xfrm>
            <a:off x="609600" y="3463501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ED982-66FE-47DA-A518-F2729B9C5EC6}"/>
              </a:ext>
            </a:extLst>
          </p:cNvPr>
          <p:cNvSpPr/>
          <p:nvPr userDrawn="1"/>
        </p:nvSpPr>
        <p:spPr>
          <a:xfrm>
            <a:off x="-6850" y="3463501"/>
            <a:ext cx="623299" cy="114512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46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With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358900"/>
            <a:ext cx="10972800" cy="1965667"/>
          </a:xfrm>
        </p:spPr>
        <p:txBody>
          <a:bodyPr>
            <a:spAutoFit/>
          </a:bodyPr>
          <a:lstStyle>
            <a:lvl1pPr>
              <a:defRPr sz="3333">
                <a:solidFill>
                  <a:srgbClr val="5C4F3D"/>
                </a:solidFill>
              </a:defRPr>
            </a:lvl1pPr>
            <a:lvl2pPr>
              <a:defRPr sz="3067">
                <a:solidFill>
                  <a:srgbClr val="5C4F3D"/>
                </a:solidFill>
              </a:defRPr>
            </a:lvl2pPr>
            <a:lvl3pPr>
              <a:defRPr sz="2667">
                <a:solidFill>
                  <a:srgbClr val="5C4F3D"/>
                </a:solidFill>
              </a:defRPr>
            </a:lvl3pPr>
            <a:lvl4pPr>
              <a:defRPr sz="2133">
                <a:solidFill>
                  <a:srgbClr val="5C4F3D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66720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87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-Two 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58900"/>
            <a:ext cx="5384800" cy="2872581"/>
          </a:xfrm>
        </p:spPr>
        <p:txBody>
          <a:bodyPr>
            <a:spAutoFit/>
          </a:bodyPr>
          <a:lstStyle>
            <a:lvl1pPr>
              <a:defRPr sz="3333">
                <a:solidFill>
                  <a:schemeClr val="tx2"/>
                </a:solidFill>
              </a:defRPr>
            </a:lvl1pPr>
            <a:lvl2pPr>
              <a:defRPr sz="3067">
                <a:solidFill>
                  <a:schemeClr val="tx2"/>
                </a:solidFill>
              </a:defRPr>
            </a:lvl2pPr>
            <a:lvl3pPr>
              <a:defRPr sz="2667">
                <a:solidFill>
                  <a:schemeClr val="tx2"/>
                </a:solidFill>
              </a:defRPr>
            </a:lvl3pPr>
            <a:lvl4pPr>
              <a:defRPr sz="2133">
                <a:solidFill>
                  <a:schemeClr val="tx2"/>
                </a:solidFill>
              </a:defRPr>
            </a:lvl4pPr>
            <a:lvl5pPr>
              <a:defRPr sz="2133">
                <a:solidFill>
                  <a:schemeClr val="tx2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2534" y="6280419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616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E227E-FE1A-F94C-B234-08B89A1E5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51C58-16CC-4E46-BE63-F53701B69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58901"/>
            <a:ext cx="10972800" cy="24088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A856A-F125-904A-9120-269873263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23863-0AB4-A049-ABB7-F0E84241EEE9}" type="datetimeFigureOut">
              <a:rPr lang="en-US">
                <a:solidFill>
                  <a:prstClr val="black"/>
                </a:solidFill>
              </a:rPr>
              <a:pPr/>
              <a:t>2/3/25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89B39-0ACE-964C-8EDD-23473ADA8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30CE90-2A13-D541-AEF2-EFF6F4902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F705C-BACA-534A-9DFA-51293FAA61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318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2C989-E4FD-4613-B34D-BC8CBD136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72515"/>
            <a:ext cx="3932237" cy="9848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825161-A0D0-4A10-AE13-79CF7EA66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92443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sq-A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E1E18D-9575-4DE0-AC81-A642005EE8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24622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59F80B-3DA6-400C-B8C5-F1B4F178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2FA2AD-BCB5-4882-875E-A1065088E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B1437-BB36-4844-BD61-DA4F313A8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61239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42B7-7994-4CE2-88B6-602AD43A7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q-A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17C5B0-14D0-4986-A032-C6B71F1EA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D4232-A502-4A4D-87BD-822FF3B8981F}" type="datetimeFigureOut">
              <a:rPr lang="sq-AL">
                <a:solidFill>
                  <a:prstClr val="black"/>
                </a:solidFill>
              </a:rPr>
              <a:pPr/>
              <a:t>3.2.25</a:t>
            </a:fld>
            <a:endParaRPr lang="sq-AL">
              <a:solidFill>
                <a:prstClr val="black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C85FE-AA03-4389-BDB1-B78433EED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q-AL">
              <a:solidFill>
                <a:prstClr val="black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EA1C15-C3C5-4275-8362-CCC3B5A85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4A214-501D-4B88-AA50-BB3D4D9E2B7F}" type="slidenum">
              <a:rPr lang="sq-AL" smtClean="0"/>
              <a:pPr/>
              <a:t>‹#›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009829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8362"/>
            <a:ext cx="10972800" cy="61555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89991"/>
            <a:ext cx="5386917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189991"/>
            <a:ext cx="5389033" cy="98488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2708370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0C04D-D8C4-408B-B280-53208A84F3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0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9952"/>
            <a:ext cx="10972800" cy="6155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2921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6489" y="6264067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52127" y="6248400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60957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-812800" y="6255240"/>
            <a:ext cx="28448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14AE64-5CF3-42E6-AACF-B7B30C1068E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19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19676"/>
            <a:ext cx="10972800" cy="61555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58902"/>
            <a:ext cx="10972800" cy="201491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4358" y="6263854"/>
            <a:ext cx="4741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5C4F3D"/>
                </a:solidFill>
                <a:latin typeface="Arial"/>
                <a:cs typeface="Arial"/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5"/>
            <a:ext cx="11582400" cy="106672"/>
          </a:xfrm>
          <a:prstGeom prst="rect">
            <a:avLst/>
          </a:prstGeom>
          <a:solidFill>
            <a:srgbClr val="344E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"/>
            <a:ext cx="609600" cy="106673"/>
          </a:xfrm>
          <a:prstGeom prst="rect">
            <a:avLst/>
          </a:prstGeom>
          <a:solidFill>
            <a:srgbClr val="EF891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C3E7A9-7861-4583-814E-F10F58357217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1007287" y="5914321"/>
            <a:ext cx="780356" cy="69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110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hdr="0" ftr="0" dt="0"/>
  <p:txStyles>
    <p:titleStyle>
      <a:lvl1pPr algn="l" defTabSz="609585" rtl="0" eaLnBrk="1" latinLnBrk="0" hangingPunct="1"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3333" kern="1200">
          <a:solidFill>
            <a:srgbClr val="5C4F3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067" kern="1200">
          <a:solidFill>
            <a:srgbClr val="5C4F3D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rgbClr val="5C4F3D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C4F3D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133" kern="1200">
          <a:solidFill>
            <a:srgbClr val="404040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4.jp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4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chart" Target="../charts/chart4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tobacconomics.org/research/cigarette-tax-scorecard-3rd-edition/" TargetMode="External"/><Relationship Id="rId5" Type="http://schemas.openxmlformats.org/officeDocument/2006/relationships/hyperlink" Target="https://twitter.com/Tobacconomics" TargetMode="External"/><Relationship Id="rId4" Type="http://schemas.openxmlformats.org/officeDocument/2006/relationships/hyperlink" Target="http://www.tobacconomics.org/" TargetMode="External"/><Relationship Id="rId9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FDB187-D0E5-349F-DC91-E38D13F79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6B28112-FF71-2608-2FAF-A131961B289A}"/>
              </a:ext>
            </a:extLst>
          </p:cNvPr>
          <p:cNvGraphicFramePr>
            <a:graphicFrameLocks/>
          </p:cNvGraphicFramePr>
          <p:nvPr/>
        </p:nvGraphicFramePr>
        <p:xfrm>
          <a:off x="1528977" y="17303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A3D7F28-D4B8-BDF7-6D48-44A928AE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Cigarette tax policies in Costa Rica, 2022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D4B600-D1F8-4AAE-0664-16914578E624}"/>
              </a:ext>
            </a:extLst>
          </p:cNvPr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4 key tax components were assessed using a 5-point scale, with the overall score reflecting an average of Costa Rica’s component scores.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ECB729-0500-A55B-44B7-77DE57F036BC}"/>
              </a:ext>
            </a:extLst>
          </p:cNvPr>
          <p:cNvSpPr txBox="1"/>
          <p:nvPr/>
        </p:nvSpPr>
        <p:spPr>
          <a:xfrm>
            <a:off x="234950" y="1162589"/>
            <a:ext cx="1172210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scores reflect the current strengths and opportunities in Costa Rica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8AD39C-662B-F4AD-CDAF-23BC5F5265F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E194D3-122F-C0C9-014A-69705E14DC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6261916-3BD4-D91A-97B3-C37A3C5E7B74}"/>
              </a:ext>
            </a:extLst>
          </p:cNvPr>
          <p:cNvSpPr/>
          <p:nvPr/>
        </p:nvSpPr>
        <p:spPr>
          <a:xfrm>
            <a:off x="9939148" y="3261787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F51736-62EF-3EAF-6A65-0D8B8FA531F3}"/>
              </a:ext>
            </a:extLst>
          </p:cNvPr>
          <p:cNvPicPr>
            <a:picLocks/>
          </p:cNvPicPr>
          <p:nvPr/>
        </p:nvPicPr>
        <p:blipFill rotWithShape="1">
          <a:blip r:embed="rId5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>
            <a:extLst>
              <a:ext uri="{FF2B5EF4-FFF2-40B4-BE49-F238E27FC236}">
                <a16:creationId xmlns:a16="http://schemas.microsoft.com/office/drawing/2014/main" id="{372CE445-9A6C-05B5-588D-EF3DF3FE315A}"/>
              </a:ext>
            </a:extLst>
          </p:cNvPr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23" name="Up Arrow 22">
            <a:extLst>
              <a:ext uri="{FF2B5EF4-FFF2-40B4-BE49-F238E27FC236}">
                <a16:creationId xmlns:a16="http://schemas.microsoft.com/office/drawing/2014/main" id="{221D13A6-4B7D-D107-AF82-75A003AFFC3E}"/>
              </a:ext>
            </a:extLst>
          </p:cNvPr>
          <p:cNvSpPr/>
          <p:nvPr/>
        </p:nvSpPr>
        <p:spPr>
          <a:xfrm>
            <a:off x="9131780" y="1915297"/>
            <a:ext cx="1041400" cy="2009003"/>
          </a:xfrm>
          <a:prstGeom prst="upArrow">
            <a:avLst>
              <a:gd name="adj1" fmla="val 50000"/>
              <a:gd name="adj2" fmla="val 52830"/>
            </a:avLst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002060"/>
            </a:solidFill>
          </a:ln>
          <a:effectLst>
            <a:outerShdw blurRad="50800" dist="38100" dir="2700000" algn="tl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087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D974F7-0D14-09BC-7747-D202C2F38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20EE7FD2-EC44-7C16-9B40-B9071E253D26}"/>
              </a:ext>
            </a:extLst>
          </p:cNvPr>
          <p:cNvGraphicFramePr>
            <a:graphicFrameLocks/>
          </p:cNvGraphicFramePr>
          <p:nvPr/>
        </p:nvGraphicFramePr>
        <p:xfrm>
          <a:off x="1495854" y="158632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F97B1E7-6995-DCDA-C825-1968D75CC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458" y="314187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Costa Rica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9CD776-E83E-8A40-C842-69B0CA427CAF}"/>
              </a:ext>
            </a:extLst>
          </p:cNvPr>
          <p:cNvSpPr txBox="1"/>
          <p:nvPr/>
        </p:nvSpPr>
        <p:spPr>
          <a:xfrm>
            <a:off x="370875" y="105285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Costa Rica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94BD2BF-6B20-1821-4FD3-5D1A592E2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F3FFFE-4F55-D46B-35C7-B8177FF63FE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B0E738-FB00-596A-8BB8-71B95D3F861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>
            <a:extLst>
              <a:ext uri="{FF2B5EF4-FFF2-40B4-BE49-F238E27FC236}">
                <a16:creationId xmlns:a16="http://schemas.microsoft.com/office/drawing/2014/main" id="{5AB06A5A-3DB3-6641-EA43-0F75928664D5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59629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ABA5-26FD-C5AA-11CB-EA2495617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B0D12A4-F27B-C91F-A74E-994FBE5590F6}"/>
              </a:ext>
            </a:extLst>
          </p:cNvPr>
          <p:cNvGraphicFramePr>
            <a:graphicFrameLocks/>
          </p:cNvGraphicFramePr>
          <p:nvPr/>
        </p:nvGraphicFramePr>
        <p:xfrm>
          <a:off x="1524000" y="175611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CE09BA5-44F6-1117-5B1B-2DBC15264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98" y="335871"/>
            <a:ext cx="11389895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How does Costa Rica compare to other countries?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76D557-FA94-BE12-D45A-B468ED6B60D3}"/>
              </a:ext>
            </a:extLst>
          </p:cNvPr>
          <p:cNvSpPr txBox="1"/>
          <p:nvPr/>
        </p:nvSpPr>
        <p:spPr>
          <a:xfrm>
            <a:off x="234950" y="1061564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The components of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Costa Rica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’s score in 2022 are compared to component scores in the region, income group, world, and top performers.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AF89C43-D7E0-26EC-0C4C-0C607E8196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90B628-39A5-2D12-817F-D0301E3FFDF4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F6F74D3-6950-D787-6E02-7DCE6270DA0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>
            <a:extLst>
              <a:ext uri="{FF2B5EF4-FFF2-40B4-BE49-F238E27FC236}">
                <a16:creationId xmlns:a16="http://schemas.microsoft.com/office/drawing/2014/main" id="{510B8AAF-4026-2786-804E-F18B9C1B6ACF}"/>
              </a:ext>
            </a:extLst>
          </p:cNvPr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607DDE-F318-2901-7AF1-9C28941C39C2}"/>
              </a:ext>
            </a:extLst>
          </p:cNvPr>
          <p:cNvSpPr/>
          <p:nvPr/>
        </p:nvSpPr>
        <p:spPr>
          <a:xfrm>
            <a:off x="4391797" y="1934576"/>
            <a:ext cx="2057095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AFFORDABILITY CHANGE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418562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FE05A9-39A6-7710-7296-444DB5454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10DDFBC-29E8-4B99-0908-47F04BC7D8A5}"/>
              </a:ext>
            </a:extLst>
          </p:cNvPr>
          <p:cNvGraphicFramePr>
            <a:graphicFrameLocks/>
          </p:cNvGraphicFramePr>
          <p:nvPr/>
        </p:nvGraphicFramePr>
        <p:xfrm>
          <a:off x="1540304" y="1624449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1248F70C-8E1D-847C-F6FA-61931A7E0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449" y="347242"/>
            <a:ext cx="11722100" cy="492443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latin typeface="Georgia" charset="0"/>
                <a:ea typeface="Georgia" charset="0"/>
                <a:cs typeface="Georgia" charset="0"/>
              </a:rPr>
              <a:t>Costa Rica’s cigarette tax policies over time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0609F2-F41B-28EE-E930-5A13D19D11F0}"/>
              </a:ext>
            </a:extLst>
          </p:cNvPr>
          <p:cNvSpPr txBox="1"/>
          <p:nvPr/>
        </p:nvSpPr>
        <p:spPr>
          <a:xfrm>
            <a:off x="234950" y="959390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Costa Rica's overall score decreased over the years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due to a failure to reduce affordability over time.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0" name="4 Rectángulo">
            <a:extLst>
              <a:ext uri="{FF2B5EF4-FFF2-40B4-BE49-F238E27FC236}">
                <a16:creationId xmlns:a16="http://schemas.microsoft.com/office/drawing/2014/main" id="{683C5296-859F-CA60-243C-AA2B9263EC3B}"/>
              </a:ext>
            </a:extLst>
          </p:cNvPr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Arial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+mn-ea"/>
              <a:cs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F91B88C-8661-1EEC-6E6D-AB80413FF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D370B5-79A7-AD15-DE70-461EDD63962A}"/>
              </a:ext>
            </a:extLst>
          </p:cNvPr>
          <p:cNvPicPr>
            <a:picLocks/>
          </p:cNvPicPr>
          <p:nvPr/>
        </p:nvPicPr>
        <p:blipFill rotWithShape="1">
          <a:blip r:embed="rId8"/>
          <a:srcRect l="2129" r="1654" b="26693"/>
          <a:stretch/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2D6D4D-D306-C120-7ADE-B15FCA48E0F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7598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obacconomics1">
  <a:themeElements>
    <a:clrScheme name="tobacconomics">
      <a:dk1>
        <a:sysClr val="windowText" lastClr="000000"/>
      </a:dk1>
      <a:lt1>
        <a:sysClr val="window" lastClr="FFFFFF"/>
      </a:lt1>
      <a:dk2>
        <a:srgbClr val="5C4F3D"/>
      </a:dk2>
      <a:lt2>
        <a:srgbClr val="DFC98D"/>
      </a:lt2>
      <a:accent1>
        <a:srgbClr val="E57C23"/>
      </a:accent1>
      <a:accent2>
        <a:srgbClr val="67A1A0"/>
      </a:accent2>
      <a:accent3>
        <a:srgbClr val="CB4430"/>
      </a:accent3>
      <a:accent4>
        <a:srgbClr val="2E4E46"/>
      </a:accent4>
      <a:accent5>
        <a:srgbClr val="001419"/>
      </a:accent5>
      <a:accent6>
        <a:srgbClr val="DDC88E"/>
      </a:accent6>
      <a:hlink>
        <a:srgbClr val="E37D29"/>
      </a:hlink>
      <a:folHlink>
        <a:srgbClr val="141313"/>
      </a:folHlink>
    </a:clrScheme>
    <a:fontScheme name="Office 2">
      <a:majorFont>
        <a:latin typeface="Georg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>
          <a:outerShdw blurRad="50800" dist="38100" dir="2700000" algn="tl" rotWithShape="0">
            <a:srgbClr val="000000">
              <a:alpha val="25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Arial</vt:lpstr>
      <vt:lpstr>Calibri</vt:lpstr>
      <vt:lpstr>Georgia</vt:lpstr>
      <vt:lpstr>tobacconomics1</vt:lpstr>
      <vt:lpstr>Cigarette tax policies in Costa Rica, 2022</vt:lpstr>
      <vt:lpstr>How does Costa Rica compare to other countries?</vt:lpstr>
      <vt:lpstr>How does Costa Rica compare to other countries?</vt:lpstr>
      <vt:lpstr>Costa Rica’s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2</cp:revision>
  <dcterms:created xsi:type="dcterms:W3CDTF">2025-02-03T06:26:10Z</dcterms:created>
  <dcterms:modified xsi:type="dcterms:W3CDTF">2025-02-03T06:32:41Z</dcterms:modified>
</cp:coreProperties>
</file>