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379" r:id="rId2"/>
    <p:sldId id="380" r:id="rId3"/>
    <p:sldId id="381" r:id="rId4"/>
    <p:sldId id="38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719"/>
  </p:normalViewPr>
  <p:slideViewPr>
    <p:cSldViewPr snapToGrid="0">
      <p:cViewPr varScale="1">
        <p:scale>
          <a:sx n="123" d="100"/>
          <a:sy n="123" d="100"/>
        </p:scale>
        <p:origin x="2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cuments/Scorecard2014_2020_for%20pp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cuments/Scorecard2014_2020_for%20pp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cuments/Scorecard2014_2020_for%20pp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cuments/Scorecard2014_2020_for%20pp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700-7B4A-9AAD-BC4000EA61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3'!$B$1,'Slide 3'!$C$1,'Slide 3'!$D$1,'Slide 3'!$E$1,'Slide 3'!$E$881)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3'!$B$899:$F$899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1.5</c:v>
                </c:pt>
                <c:pt idx="3">
                  <c:v>1</c:v>
                </c:pt>
                <c:pt idx="4" formatCode="0.00">
                  <c:v>0.875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0-7B4A-9AAD-BC4000EA614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44728896"/>
        <c:axId val="356491584"/>
      </c:barChart>
      <c:catAx>
        <c:axId val="94472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491584"/>
        <c:crosses val="autoZero"/>
        <c:auto val="1"/>
        <c:lblAlgn val="ctr"/>
        <c:lblOffset val="100"/>
        <c:noMultiLvlLbl val="0"/>
      </c:catAx>
      <c:valAx>
        <c:axId val="35649158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472889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D11-9F45-891D-C2EC6FBD46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3'!$A$902,'Slide 3'!$A$903,'Slide 3'!$A$904,'Slide 3'!$A$905,'Slide 3'!$A$906)</c:f>
              <c:strCache>
                <c:ptCount val="5"/>
                <c:pt idx="0">
                  <c:v>China</c:v>
                </c:pt>
                <c:pt idx="1">
                  <c:v>Western Pacific region average</c:v>
                </c:pt>
                <c:pt idx="2">
                  <c:v>Upper middle-income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'Slide 3'!$B$901:$F$901</c:f>
              <c:numCache>
                <c:formatCode>General</c:formatCode>
                <c:ptCount val="5"/>
                <c:pt idx="0" formatCode="0.00">
                  <c:v>0.875</c:v>
                </c:pt>
                <c:pt idx="1">
                  <c:v>2.02</c:v>
                </c:pt>
                <c:pt idx="2">
                  <c:v>1.98</c:v>
                </c:pt>
                <c:pt idx="3">
                  <c:v>1.99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11-9F45-891D-C2EC6FBD464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3507968"/>
        <c:axId val="118188864"/>
      </c:barChart>
      <c:catAx>
        <c:axId val="9350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188864"/>
        <c:crosses val="autoZero"/>
        <c:auto val="1"/>
        <c:lblAlgn val="ctr"/>
        <c:lblOffset val="100"/>
        <c:noMultiLvlLbl val="0"/>
      </c:catAx>
      <c:valAx>
        <c:axId val="11818886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50796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3'!$A$902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196E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3'!$B$902:$E$902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1.5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18-684F-9308-BB27D1052C61}"/>
            </c:ext>
          </c:extLst>
        </c:ser>
        <c:ser>
          <c:idx val="1"/>
          <c:order val="1"/>
          <c:tx>
            <c:strRef>
              <c:f>'Slide 3'!$A$903</c:f>
              <c:strCache>
                <c:ptCount val="1"/>
                <c:pt idx="0">
                  <c:v>Western Pacific region average</c:v>
                </c:pt>
              </c:strCache>
            </c:strRef>
          </c:tx>
          <c:spPr>
            <a:solidFill>
              <a:srgbClr val="CBA74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3'!$B$903:$E$903</c:f>
              <c:numCache>
                <c:formatCode>General</c:formatCode>
                <c:ptCount val="4"/>
                <c:pt idx="0">
                  <c:v>2.5</c:v>
                </c:pt>
                <c:pt idx="1">
                  <c:v>1.2083333333333333</c:v>
                </c:pt>
                <c:pt idx="2">
                  <c:v>2.14</c:v>
                </c:pt>
                <c:pt idx="3">
                  <c:v>2.68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18-684F-9308-BB27D1052C61}"/>
            </c:ext>
          </c:extLst>
        </c:ser>
        <c:ser>
          <c:idx val="2"/>
          <c:order val="2"/>
          <c:tx>
            <c:strRef>
              <c:f>'Slide 3'!$A$904</c:f>
              <c:strCache>
                <c:ptCount val="1"/>
                <c:pt idx="0">
                  <c:v>Upper middle-income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3'!$B$904:$E$904</c:f>
              <c:numCache>
                <c:formatCode>General</c:formatCode>
                <c:ptCount val="4"/>
                <c:pt idx="0">
                  <c:v>2.27</c:v>
                </c:pt>
                <c:pt idx="1">
                  <c:v>0.63</c:v>
                </c:pt>
                <c:pt idx="2">
                  <c:v>2.12</c:v>
                </c:pt>
                <c:pt idx="3">
                  <c:v>3.02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18-684F-9308-BB27D1052C61}"/>
            </c:ext>
          </c:extLst>
        </c:ser>
        <c:ser>
          <c:idx val="3"/>
          <c:order val="3"/>
          <c:tx>
            <c:strRef>
              <c:f>'Slide 3'!$A$905</c:f>
              <c:strCache>
                <c:ptCount val="1"/>
                <c:pt idx="0">
                  <c:v>Global average</c:v>
                </c:pt>
              </c:strCache>
            </c:strRef>
          </c:tx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3'!$B$905:$E$905</c:f>
              <c:numCache>
                <c:formatCode>General</c:formatCode>
                <c:ptCount val="4"/>
                <c:pt idx="0">
                  <c:v>2.37</c:v>
                </c:pt>
                <c:pt idx="1">
                  <c:v>0.55000000000000004</c:v>
                </c:pt>
                <c:pt idx="2">
                  <c:v>2.17</c:v>
                </c:pt>
                <c:pt idx="3">
                  <c:v>2.91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18-684F-9308-BB27D1052C61}"/>
            </c:ext>
          </c:extLst>
        </c:ser>
        <c:ser>
          <c:idx val="4"/>
          <c:order val="4"/>
          <c:tx>
            <c:strRef>
              <c:f>'Slide 3'!$A$906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3'!$B$906:$E$906</c:f>
              <c:numCache>
                <c:formatCode>General</c:formatCode>
                <c:ptCount val="4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18-684F-9308-BB27D1052C6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0224144"/>
        <c:axId val="100611248"/>
      </c:barChart>
      <c:catAx>
        <c:axId val="10022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611248"/>
        <c:crosses val="autoZero"/>
        <c:auto val="1"/>
        <c:lblAlgn val="ctr"/>
        <c:lblOffset val="100"/>
        <c:noMultiLvlLbl val="0"/>
      </c:catAx>
      <c:valAx>
        <c:axId val="100611248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22414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3'!$A$895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BAC7E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3'!$E$1,'Slide 3'!$E$881)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3'!$B$895:$F$895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1.5</c:v>
                </c:pt>
                <c:pt idx="3">
                  <c:v>1</c:v>
                </c:pt>
                <c:pt idx="4" formatCode="0.00">
                  <c:v>0.875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90-7B49-89B8-A1422E9E0D2B}"/>
            </c:ext>
          </c:extLst>
        </c:ser>
        <c:ser>
          <c:idx val="1"/>
          <c:order val="1"/>
          <c:tx>
            <c:v>2016</c:v>
          </c:tx>
          <c:spPr>
            <a:solidFill>
              <a:srgbClr val="90A2D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3'!$E$1,'Slide 3'!$E$881)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3'!$B$896:$F$896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 formatCode="0.0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90-7B49-89B8-A1422E9E0D2B}"/>
            </c:ext>
          </c:extLst>
        </c:ser>
        <c:ser>
          <c:idx val="2"/>
          <c:order val="2"/>
          <c:tx>
            <c:v>2018</c:v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3'!$E$1,'Slide 3'!$E$881)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3'!$B$897:$F$897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 formatCode="0.0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90-7B49-89B8-A1422E9E0D2B}"/>
            </c:ext>
          </c:extLst>
        </c:ser>
        <c:ser>
          <c:idx val="3"/>
          <c:order val="3"/>
          <c:tx>
            <c:v>2020</c:v>
          </c:tx>
          <c:spPr>
            <a:solidFill>
              <a:srgbClr val="3A64A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3'!$E$1,'Slide 3'!$E$881)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3'!$B$898:$F$898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1.5</c:v>
                </c:pt>
                <c:pt idx="3">
                  <c:v>1</c:v>
                </c:pt>
                <c:pt idx="4" formatCode="0.00">
                  <c:v>0.875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90-7B49-89B8-A1422E9E0D2B}"/>
            </c:ext>
          </c:extLst>
        </c:ser>
        <c:ser>
          <c:idx val="4"/>
          <c:order val="4"/>
          <c:tx>
            <c:v>2022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3'!$B$1,'Slide 3'!$C$1,'Slide 3'!$D$1,'Slide 3'!$E$1,'Slide 3'!$E$881)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3'!$B$899:$F$899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1.5</c:v>
                </c:pt>
                <c:pt idx="3">
                  <c:v>1</c:v>
                </c:pt>
                <c:pt idx="4" formatCode="0.00">
                  <c:v>0.875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90-7B49-89B8-A1422E9E0D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8209424"/>
        <c:axId val="268211136"/>
      </c:barChart>
      <c:catAx>
        <c:axId val="26820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8211136"/>
        <c:crosses val="autoZero"/>
        <c:auto val="1"/>
        <c:lblAlgn val="ctr"/>
        <c:lblOffset val="100"/>
        <c:noMultiLvlLbl val="0"/>
      </c:catAx>
      <c:valAx>
        <c:axId val="26821113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820942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BA8E6-F347-8342-9C1F-CDF17BA8FBE6}" type="datetimeFigureOut">
              <a:rPr lang="en-US" smtClean="0"/>
              <a:t>1/27/25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2C89A-BE63-6C40-88F8-AA0F62A8B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3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B86E2-2372-2C7A-0D7F-D7121BC8F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02BD23-60BC-77F8-2360-C56EFE717A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DFAA18-B2C4-8081-443A-C14D5543BC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9E01C-EFBC-ED2B-F669-CBE1D28465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327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566446"/>
            <a:ext cx="12192000" cy="3291553"/>
          </a:xfrm>
          <a:prstGeom prst="rect">
            <a:avLst/>
          </a:prstGeom>
          <a:solidFill>
            <a:srgbClr val="B4C0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63107" y="4033943"/>
            <a:ext cx="10667104" cy="2173984"/>
          </a:xfrm>
        </p:spPr>
        <p:txBody>
          <a:bodyPr lIns="0" tIns="0" rIns="0" bIns="0" anchor="t" anchorCtr="0">
            <a:noAutofit/>
          </a:bodyPr>
          <a:lstStyle>
            <a:lvl1pPr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761794" y="5801527"/>
            <a:ext cx="10668417" cy="812799"/>
          </a:xfrm>
        </p:spPr>
        <p:txBody>
          <a:bodyPr wrap="square" l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667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speaker name/title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CD5747-385E-473D-A08D-FC42F705F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72" t="16589" r="7171" b="16312"/>
          <a:stretch/>
        </p:blipFill>
        <p:spPr>
          <a:xfrm>
            <a:off x="7388353" y="318789"/>
            <a:ext cx="3698697" cy="28973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765CAE-3EA9-4B74-A145-9BAC5032804E}"/>
              </a:ext>
            </a:extLst>
          </p:cNvPr>
          <p:cNvSpPr/>
          <p:nvPr userDrawn="1"/>
        </p:nvSpPr>
        <p:spPr>
          <a:xfrm>
            <a:off x="609600" y="345977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4866BA-95FB-4DF0-B4EA-77AA9BEE511B}"/>
              </a:ext>
            </a:extLst>
          </p:cNvPr>
          <p:cNvSpPr/>
          <p:nvPr userDrawn="1"/>
        </p:nvSpPr>
        <p:spPr>
          <a:xfrm>
            <a:off x="0" y="345977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77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F9C0EA-9880-479E-ACF7-534C7A064F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49" y="3566160"/>
            <a:ext cx="12192000" cy="329184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62448" y="3756412"/>
            <a:ext cx="10667104" cy="2885184"/>
          </a:xfrm>
        </p:spPr>
        <p:txBody>
          <a:bodyPr lIns="0" tIns="0" rIns="0" bIns="45720" anchor="ctr" anchorCtr="0">
            <a:noAutofit/>
          </a:bodyPr>
          <a:lstStyle>
            <a:lvl1pPr algn="ctr"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2F96CB-95EF-4223-ABAF-E073EF067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413" t="16252" r="18073" b="42645"/>
          <a:stretch/>
        </p:blipFill>
        <p:spPr>
          <a:xfrm>
            <a:off x="5390462" y="741399"/>
            <a:ext cx="1411079" cy="21875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BF8357-D1AF-4049-AC27-8E524D87E74A}"/>
              </a:ext>
            </a:extLst>
          </p:cNvPr>
          <p:cNvSpPr/>
          <p:nvPr userDrawn="1"/>
        </p:nvSpPr>
        <p:spPr>
          <a:xfrm>
            <a:off x="609600" y="3463501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ED982-66FE-47DA-A518-F2729B9C5EC6}"/>
              </a:ext>
            </a:extLst>
          </p:cNvPr>
          <p:cNvSpPr/>
          <p:nvPr userDrawn="1"/>
        </p:nvSpPr>
        <p:spPr>
          <a:xfrm>
            <a:off x="-6850" y="3463501"/>
            <a:ext cx="623299" cy="114512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887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358900"/>
            <a:ext cx="10972800" cy="1965667"/>
          </a:xfrm>
        </p:spPr>
        <p:txBody>
          <a:bodyPr>
            <a:spAutoFit/>
          </a:bodyPr>
          <a:lstStyle>
            <a:lvl1pPr>
              <a:defRPr sz="3333">
                <a:solidFill>
                  <a:srgbClr val="5C4F3D"/>
                </a:solidFill>
              </a:defRPr>
            </a:lvl1pPr>
            <a:lvl2pPr>
              <a:defRPr sz="3067">
                <a:solidFill>
                  <a:srgbClr val="5C4F3D"/>
                </a:solidFill>
              </a:defRPr>
            </a:lvl2pPr>
            <a:lvl3pPr>
              <a:defRPr sz="2667">
                <a:solidFill>
                  <a:srgbClr val="5C4F3D"/>
                </a:solidFill>
              </a:defRPr>
            </a:lvl3pPr>
            <a:lvl4pPr>
              <a:defRPr sz="2133">
                <a:solidFill>
                  <a:srgbClr val="5C4F3D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66720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44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Two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80419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417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E227E-FE1A-F94C-B234-08B89A1E5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51C58-16CC-4E46-BE63-F53701B69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58901"/>
            <a:ext cx="10972800" cy="2408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A856A-F125-904A-9120-269873263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3863-0AB4-A049-ABB7-F0E84241EEE9}" type="datetimeFigureOut">
              <a:rPr lang="en-US">
                <a:solidFill>
                  <a:prstClr val="black"/>
                </a:solidFill>
              </a:rPr>
              <a:pPr/>
              <a:t>1/27/25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89B39-0ACE-964C-8EDD-23473ADA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0CE90-2A13-D541-AEF2-EFF6F490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705C-BACA-534A-9DFA-51293FAA6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22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2C989-E4FD-4613-B34D-BC8CBD13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72515"/>
            <a:ext cx="3932237" cy="9848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825161-A0D0-4A10-AE13-79CF7EA666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sq-A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1E18D-9575-4DE0-AC81-A642005EE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4622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9F80B-3DA6-400C-B8C5-F1B4F178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27.1.25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FA2AD-BCB5-4882-875E-A1065088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B1437-BB36-4844-BD61-DA4F313A8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347294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42B7-7994-4CE2-88B6-602AD43A7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17C5B0-14D0-4986-A032-C6B71F1E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27.1.25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C85FE-AA03-4389-BDB1-B78433EE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A1C15-C3C5-4275-8362-CCC3B5A85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956829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8362"/>
            <a:ext cx="10972800" cy="61555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89991"/>
            <a:ext cx="5386917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89991"/>
            <a:ext cx="5389033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C04D-D8C4-408B-B280-53208A84F3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51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9952"/>
            <a:ext cx="10972800" cy="6155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6489" y="6264067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52127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812800" y="625524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14AE64-5CF3-42E6-AACF-B7B30C1068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3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19676"/>
            <a:ext cx="10972800" cy="61555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58902"/>
            <a:ext cx="10972800" cy="20149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358" y="6263854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C4F3D"/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3E7A9-7861-4583-814E-F10F5835721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007287" y="5914321"/>
            <a:ext cx="780356" cy="69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2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333" kern="1200">
          <a:solidFill>
            <a:srgbClr val="5C4F3D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067" kern="1200">
          <a:solidFill>
            <a:srgbClr val="5C4F3D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rgbClr val="5C4F3D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5C4F3D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133" kern="1200">
          <a:solidFill>
            <a:srgbClr val="404040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4.jp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hart" Target="../charts/chart4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tobacconomics.org/research/cigarette-tax-scorecard-3rd-edition/" TargetMode="External"/><Relationship Id="rId5" Type="http://schemas.openxmlformats.org/officeDocument/2006/relationships/hyperlink" Target="https://twitter.com/Tobacconomics" TargetMode="External"/><Relationship Id="rId4" Type="http://schemas.openxmlformats.org/officeDocument/2006/relationships/hyperlink" Target="http://www.tobacconomics.org/" TargetMode="External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D9AD4-43C6-05BB-0165-4EDA11F33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4A230B0-DD65-B85B-77F1-D248287AE444}"/>
              </a:ext>
            </a:extLst>
          </p:cNvPr>
          <p:cNvGraphicFramePr>
            <a:graphicFrameLocks/>
          </p:cNvGraphicFramePr>
          <p:nvPr/>
        </p:nvGraphicFramePr>
        <p:xfrm>
          <a:off x="1510145" y="165004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8FACC639-0463-BC04-0E1C-8E84DC9BB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Cigarette tax policies in China, 2022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347D1B-F6D6-22DD-3F27-A0184F70170C}"/>
              </a:ext>
            </a:extLst>
          </p:cNvPr>
          <p:cNvSpPr txBox="1"/>
          <p:nvPr/>
        </p:nvSpPr>
        <p:spPr>
          <a:xfrm>
            <a:off x="234950" y="715574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 key tax components were assessed using a 5-point scale, with the overall score reflecting an average of China’s component scores.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F1B5BA-2EDC-A6D5-E0EE-66FECF985D37}"/>
              </a:ext>
            </a:extLst>
          </p:cNvPr>
          <p:cNvSpPr txBox="1"/>
          <p:nvPr/>
        </p:nvSpPr>
        <p:spPr>
          <a:xfrm>
            <a:off x="234950" y="1088447"/>
            <a:ext cx="117221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scores reflect the current strengths and opportunities in China 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175ED85-E8EA-F8E8-6387-36158127D3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6F97E24-E8B7-D19D-20A5-3305515537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A5092A3-EC51-A7CA-F0D3-D600B2DC5672}"/>
              </a:ext>
            </a:extLst>
          </p:cNvPr>
          <p:cNvSpPr/>
          <p:nvPr/>
        </p:nvSpPr>
        <p:spPr>
          <a:xfrm>
            <a:off x="9941636" y="2856830"/>
            <a:ext cx="1758387" cy="53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3" name="Up Arrow 22">
            <a:extLst>
              <a:ext uri="{FF2B5EF4-FFF2-40B4-BE49-F238E27FC236}">
                <a16:creationId xmlns:a16="http://schemas.microsoft.com/office/drawing/2014/main" id="{364DB93A-8DDB-CBD1-3036-FD9C317774F7}"/>
              </a:ext>
            </a:extLst>
          </p:cNvPr>
          <p:cNvSpPr/>
          <p:nvPr/>
        </p:nvSpPr>
        <p:spPr>
          <a:xfrm>
            <a:off x="9098733" y="1811307"/>
            <a:ext cx="1085287" cy="3052794"/>
          </a:xfrm>
          <a:prstGeom prst="upArrow">
            <a:avLst>
              <a:gd name="adj1" fmla="val 50000"/>
              <a:gd name="adj2" fmla="val 5283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  <a:effectLst>
            <a:outerShdw blurRad="50800" dist="38100" dir="2700000" algn="tl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4 Rectángulo">
            <a:extLst>
              <a:ext uri="{FF2B5EF4-FFF2-40B4-BE49-F238E27FC236}">
                <a16:creationId xmlns:a16="http://schemas.microsoft.com/office/drawing/2014/main" id="{B412166A-EC3E-089B-AEA8-870E85418B38}"/>
              </a:ext>
            </a:extLst>
          </p:cNvPr>
          <p:cNvSpPr/>
          <p:nvPr/>
        </p:nvSpPr>
        <p:spPr>
          <a:xfrm>
            <a:off x="2130375" y="6445090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84B399-7D7D-2DD1-999C-1F5E2E673776}"/>
              </a:ext>
            </a:extLst>
          </p:cNvPr>
          <p:cNvPicPr>
            <a:picLocks/>
          </p:cNvPicPr>
          <p:nvPr/>
        </p:nvPicPr>
        <p:blipFill rotWithShape="1">
          <a:blip r:embed="rId9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436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655DA-C148-497E-1F15-F5B243D67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A3C164D-EEA5-1C6B-CB06-6CB484F408EF}"/>
              </a:ext>
            </a:extLst>
          </p:cNvPr>
          <p:cNvGraphicFramePr>
            <a:graphicFrameLocks/>
          </p:cNvGraphicFramePr>
          <p:nvPr/>
        </p:nvGraphicFramePr>
        <p:xfrm>
          <a:off x="1524000" y="1514156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13D8E7DA-BC69-4B9C-A3B0-83006DEDE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China compare to other countries?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F3E1674-14DD-7087-DF02-C7D735FE654E}"/>
              </a:ext>
            </a:extLst>
          </p:cNvPr>
          <p:cNvSpPr txBox="1"/>
          <p:nvPr/>
        </p:nvSpPr>
        <p:spPr>
          <a:xfrm>
            <a:off x="234950" y="68306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China’s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1368B8E-0EF4-5368-4714-804B902EF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D19AD1-CD2E-29F2-1DF5-8D1D16D4FFE5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DE8CD9-AAB0-E226-CA3F-AC044AC767D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>
            <a:extLst>
              <a:ext uri="{FF2B5EF4-FFF2-40B4-BE49-F238E27FC236}">
                <a16:creationId xmlns:a16="http://schemas.microsoft.com/office/drawing/2014/main" id="{7CACBDAD-3008-3CF5-9610-752FCE0D1661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19838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B46C0-4F0E-C877-6C00-540CDF572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C8B8A79-F019-E8BB-A272-D6D0D67664E6}"/>
              </a:ext>
            </a:extLst>
          </p:cNvPr>
          <p:cNvGraphicFramePr>
            <a:graphicFrameLocks/>
          </p:cNvGraphicFramePr>
          <p:nvPr/>
        </p:nvGraphicFramePr>
        <p:xfrm>
          <a:off x="1524000" y="1518939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90EABB6D-D1DA-454B-7D78-508180E2D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China compare to other countries?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797AF0-7561-9E62-5048-5674CC8B119D}"/>
              </a:ext>
            </a:extLst>
          </p:cNvPr>
          <p:cNvSpPr txBox="1"/>
          <p:nvPr/>
        </p:nvSpPr>
        <p:spPr>
          <a:xfrm>
            <a:off x="234950" y="715573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components of China’s score in 2022 are compared to component scores in the region, income group, world, and top performers.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24C90FC-E927-79F4-BEFC-E972A95A1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6745FFB-4599-7F0A-115A-6FFCE97889C5}"/>
              </a:ext>
            </a:extLst>
          </p:cNvPr>
          <p:cNvSpPr/>
          <p:nvPr/>
        </p:nvSpPr>
        <p:spPr>
          <a:xfrm>
            <a:off x="4498557" y="1518939"/>
            <a:ext cx="2186990" cy="108370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AFFORDABILITY CHANGE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requires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1B48AD-2608-DBDD-BD72-C80C93D4095E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C8D955-071A-36C1-989D-554AD148DB6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>
            <a:extLst>
              <a:ext uri="{FF2B5EF4-FFF2-40B4-BE49-F238E27FC236}">
                <a16:creationId xmlns:a16="http://schemas.microsoft.com/office/drawing/2014/main" id="{CEEFF501-248A-3EA0-9E59-E7AE8C8BEC19}"/>
              </a:ext>
            </a:extLst>
          </p:cNvPr>
          <p:cNvSpPr/>
          <p:nvPr/>
        </p:nvSpPr>
        <p:spPr>
          <a:xfrm>
            <a:off x="2130375" y="6460573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08550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02713-56FF-74CB-F4AF-6BD95D04E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BEB6F37-6780-16F8-616B-D41DD8BE586C}"/>
              </a:ext>
            </a:extLst>
          </p:cNvPr>
          <p:cNvGraphicFramePr>
            <a:graphicFrameLocks/>
          </p:cNvGraphicFramePr>
          <p:nvPr/>
        </p:nvGraphicFramePr>
        <p:xfrm>
          <a:off x="1513461" y="1491349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963685CD-1C5C-DAE7-7DFD-E2A84B563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China’s cigarette tax policies over time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4C233D-130F-0B89-F137-A46C389465E2}"/>
              </a:ext>
            </a:extLst>
          </p:cNvPr>
          <p:cNvSpPr txBox="1"/>
          <p:nvPr/>
        </p:nvSpPr>
        <p:spPr>
          <a:xfrm>
            <a:off x="234950" y="715572"/>
            <a:ext cx="1172210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China's overall score remained largely constant between 2014 and 2022. The tax share of price increased slightly in 2016 and 2018, before declining.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4 Rectángulo">
            <a:extLst>
              <a:ext uri="{FF2B5EF4-FFF2-40B4-BE49-F238E27FC236}">
                <a16:creationId xmlns:a16="http://schemas.microsoft.com/office/drawing/2014/main" id="{4E88DB32-CDE1-BDBE-8AF8-DFAC1BCB0993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3E548F-56CD-254B-6F22-AF60B7A77B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73772B-C117-0C81-0038-0195FC7A7F97}"/>
              </a:ext>
            </a:extLst>
          </p:cNvPr>
          <p:cNvPicPr>
            <a:picLocks/>
          </p:cNvPicPr>
          <p:nvPr/>
        </p:nvPicPr>
        <p:blipFill rotWithShape="1">
          <a:blip r:embed="rId8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A5BC2C-B221-BEA2-F313-3650E38A0A5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8971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obacconomics1">
  <a:themeElements>
    <a:clrScheme name="tobacconomics">
      <a:dk1>
        <a:sysClr val="windowText" lastClr="000000"/>
      </a:dk1>
      <a:lt1>
        <a:sysClr val="window" lastClr="FFFFFF"/>
      </a:lt1>
      <a:dk2>
        <a:srgbClr val="5C4F3D"/>
      </a:dk2>
      <a:lt2>
        <a:srgbClr val="DFC98D"/>
      </a:lt2>
      <a:accent1>
        <a:srgbClr val="E57C23"/>
      </a:accent1>
      <a:accent2>
        <a:srgbClr val="67A1A0"/>
      </a:accent2>
      <a:accent3>
        <a:srgbClr val="CB4430"/>
      </a:accent3>
      <a:accent4>
        <a:srgbClr val="2E4E46"/>
      </a:accent4>
      <a:accent5>
        <a:srgbClr val="001419"/>
      </a:accent5>
      <a:accent6>
        <a:srgbClr val="DDC88E"/>
      </a:accent6>
      <a:hlink>
        <a:srgbClr val="E37D29"/>
      </a:hlink>
      <a:folHlink>
        <a:srgbClr val="141313"/>
      </a:folHlink>
    </a:clrScheme>
    <a:fontScheme name="Office 2">
      <a:maj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50800" dist="38100" dir="2700000" algn="tl" rotWithShape="0">
            <a:srgbClr val="000000">
              <a:alpha val="2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227</Words>
  <Application>Microsoft Macintosh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Georgia</vt:lpstr>
      <vt:lpstr>tobacconomics1</vt:lpstr>
      <vt:lpstr>Cigarette tax policies in China, 2022</vt:lpstr>
      <vt:lpstr>How does China compare to other countries?</vt:lpstr>
      <vt:lpstr>How does China compare to other countries?</vt:lpstr>
      <vt:lpstr>China’s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Boluwatife Aderounmu</dc:creator>
  <cp:lastModifiedBy>Boluwatife Aderounmu</cp:lastModifiedBy>
  <cp:revision>1</cp:revision>
  <dcterms:created xsi:type="dcterms:W3CDTF">2025-01-27T17:09:24Z</dcterms:created>
  <dcterms:modified xsi:type="dcterms:W3CDTF">2025-01-27T17:10:45Z</dcterms:modified>
</cp:coreProperties>
</file>