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765" r:id="rId2"/>
    <p:sldId id="766" r:id="rId3"/>
    <p:sldId id="767" r:id="rId4"/>
    <p:sldId id="7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44-774D-9F39-0B2BAF5200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3'!$B$2398:$F$2398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44-774D-9F39-0B2BAF5200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636670462"/>
        <c:axId val="720168369"/>
      </c:barChart>
      <c:catAx>
        <c:axId val="63667046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720168369"/>
        <c:crosses val="autoZero"/>
        <c:auto val="1"/>
        <c:lblAlgn val="ctr"/>
        <c:lblOffset val="100"/>
        <c:noMultiLvlLbl val="0"/>
      </c:catAx>
      <c:valAx>
        <c:axId val="72016836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3667046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57d69a6-0cf1-4b1e-8160-3340efada68f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76-8640-B754-D4DA00AEB4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3'!$A$2400:$A$2404</c:f>
              <c:strCache>
                <c:ptCount val="5"/>
                <c:pt idx="0">
                  <c:v>Switzerland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3'!$F$2400:$F$2404</c:f>
              <c:numCache>
                <c:formatCode>General</c:formatCode>
                <c:ptCount val="5"/>
                <c:pt idx="0" formatCode="0.00">
                  <c:v>2.5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76-8640-B754-D4DA00AEB4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407794119"/>
        <c:axId val="672072897"/>
      </c:barChart>
      <c:catAx>
        <c:axId val="40779411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72072897"/>
        <c:crosses val="autoZero"/>
        <c:auto val="1"/>
        <c:lblAlgn val="ctr"/>
        <c:lblOffset val="100"/>
        <c:noMultiLvlLbl val="0"/>
      </c:catAx>
      <c:valAx>
        <c:axId val="67207289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0779411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67beb27-06fb-41af-9c5f-245355fd8bea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3'!$A$2400</c:f>
              <c:strCache>
                <c:ptCount val="1"/>
                <c:pt idx="0">
                  <c:v>Switzerland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3'!$B$2400:$E$2400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5-E64E-9E9E-80C261533BBB}"/>
            </c:ext>
          </c:extLst>
        </c:ser>
        <c:ser>
          <c:idx val="1"/>
          <c:order val="1"/>
          <c:tx>
            <c:strRef>
              <c:f>'[Final to be sent to Bolu (1).xlsm]Slide 3'!$A$2401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3'!$B$2401:$E$2401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C5-E64E-9E9E-80C261533BBB}"/>
            </c:ext>
          </c:extLst>
        </c:ser>
        <c:ser>
          <c:idx val="2"/>
          <c:order val="2"/>
          <c:tx>
            <c:strRef>
              <c:f>'[Final to be sent to Bolu (1).xlsm]Slide 3'!$A$2402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3'!$B$2402:$E$2402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C5-E64E-9E9E-80C261533BBB}"/>
            </c:ext>
          </c:extLst>
        </c:ser>
        <c:ser>
          <c:idx val="3"/>
          <c:order val="3"/>
          <c:tx>
            <c:strRef>
              <c:f>'[Final to be sent to Bolu (1).xlsm]Slide 3'!$A$2403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3'!$B$2403:$E$2403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C5-E64E-9E9E-80C261533BBB}"/>
            </c:ext>
          </c:extLst>
        </c:ser>
        <c:ser>
          <c:idx val="4"/>
          <c:order val="4"/>
          <c:tx>
            <c:strRef>
              <c:f>'[Final to be sent to Bolu (1).xlsm]Slide 3'!$A$2404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3'!$B$2404:$E$2404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C5-E64E-9E9E-80C261533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412432962"/>
        <c:axId val="745952041"/>
      </c:barChart>
      <c:catAx>
        <c:axId val="41243296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745952041"/>
        <c:crosses val="autoZero"/>
        <c:auto val="1"/>
        <c:lblAlgn val="ctr"/>
        <c:lblOffset val="100"/>
        <c:noMultiLvlLbl val="0"/>
      </c:catAx>
      <c:valAx>
        <c:axId val="74595204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1243296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18231c6-c1c7-49a1-89d3-e295c9a7a963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3'!$A$2394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3'!$B$2394:$F$2394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9-3946-8EA9-24B070F56AB1}"/>
            </c:ext>
          </c:extLst>
        </c:ser>
        <c:ser>
          <c:idx val="1"/>
          <c:order val="1"/>
          <c:tx>
            <c:strRef>
              <c:f>'[Final to be sent to Bolu (1).xlsm]Slide 3'!$A$2395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3'!$B$2395:$F$2395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9-3946-8EA9-24B070F56AB1}"/>
            </c:ext>
          </c:extLst>
        </c:ser>
        <c:ser>
          <c:idx val="2"/>
          <c:order val="2"/>
          <c:tx>
            <c:strRef>
              <c:f>'[Final to be sent to Bolu (1).xlsm]Slide 3'!$A$2396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3'!$B$2396:$F$2396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9-3946-8EA9-24B070F56AB1}"/>
            </c:ext>
          </c:extLst>
        </c:ser>
        <c:ser>
          <c:idx val="3"/>
          <c:order val="3"/>
          <c:tx>
            <c:strRef>
              <c:f>'[Final to be sent to Bolu (1).xlsm]Slide 3'!$A$2397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3'!$B$2397:$F$2397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09-3946-8EA9-24B070F56AB1}"/>
            </c:ext>
          </c:extLst>
        </c:ser>
        <c:ser>
          <c:idx val="4"/>
          <c:order val="4"/>
          <c:tx>
            <c:strRef>
              <c:f>'[Final to be sent to Bolu (1).xlsm]Slide 3'!$A$2398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3'!$B$2398:$F$2398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9-3946-8EA9-24B070F56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85919170"/>
        <c:axId val="601040687"/>
      </c:barChart>
      <c:catAx>
        <c:axId val="8591917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01040687"/>
        <c:crosses val="autoZero"/>
        <c:auto val="1"/>
        <c:lblAlgn val="ctr"/>
        <c:lblOffset val="100"/>
        <c:noMultiLvlLbl val="0"/>
      </c:catAx>
      <c:valAx>
        <c:axId val="60104068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591917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6fa6334-2c0e-47dd-b868-b7fad8f360a5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FBC6-C0EF-DD4A-AB63-27FA41137DC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6D3A4-AC5C-3B41-9B44-A940F99AC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7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5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7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7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7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2" name="Chart 611"/>
          <p:cNvGraphicFramePr/>
          <p:nvPr/>
        </p:nvGraphicFramePr>
        <p:xfrm>
          <a:off x="1524000" y="157543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Switzerland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48326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Switzerland’s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Switzerland’s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0887" y="244355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776502" y="1992797"/>
            <a:ext cx="1705610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Switzerland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Switzerland’s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613" name="Chart 612"/>
          <p:cNvGraphicFramePr/>
          <p:nvPr/>
        </p:nvGraphicFramePr>
        <p:xfrm>
          <a:off x="1524000" y="151955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" name="Chart 613"/>
          <p:cNvGraphicFramePr/>
          <p:nvPr/>
        </p:nvGraphicFramePr>
        <p:xfrm>
          <a:off x="1524000" y="161671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Switzerland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Switzerland’s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1705" y="1344930"/>
            <a:ext cx="2050751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Switzerland’s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17550"/>
          <a:ext cx="10972800" cy="63754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54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Switzerland's overall score decreased from 2014 to 2022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due to a failure to reduce the affordability of cigarettes over time.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5" name="Chart 614"/>
          <p:cNvGraphicFramePr/>
          <p:nvPr/>
        </p:nvGraphicFramePr>
        <p:xfrm>
          <a:off x="1524000" y="158940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222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Switzerland, 2022</vt:lpstr>
      <vt:lpstr>How does Switzerland compare to other countries?</vt:lpstr>
      <vt:lpstr>How does Switzerland compare to other countries?</vt:lpstr>
      <vt:lpstr>Switzerland’s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2025-04-10T18:03:02Z</dcterms:created>
  <dcterms:modified xsi:type="dcterms:W3CDTF">2025-04-10T18:05:06Z</dcterms:modified>
</cp:coreProperties>
</file>