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20" r:id="rId2"/>
    <p:sldId id="321" r:id="rId3"/>
    <p:sldId id="322" r:id="rId4"/>
    <p:sldId id="3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8"/>
  </p:normalViewPr>
  <p:slideViewPr>
    <p:cSldViewPr snapToGrid="0">
      <p:cViewPr varScale="1">
        <p:scale>
          <a:sx n="112" d="100"/>
          <a:sy n="112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6-6C49-812F-C02698D1B1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3'!$B$642:$F$642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6-6C49-812F-C02698D1B1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8909071"/>
        <c:axId val="2030288879"/>
      </c:barChart>
      <c:catAx>
        <c:axId val="136890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288879"/>
        <c:crosses val="autoZero"/>
        <c:auto val="1"/>
        <c:lblAlgn val="ctr"/>
        <c:lblOffset val="100"/>
        <c:noMultiLvlLbl val="0"/>
      </c:catAx>
      <c:valAx>
        <c:axId val="203028887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9090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59-E941-99F4-D0D12BF37C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3'!$A$642,'Slide 3'!$A$643,'Slide 3'!$A$644,'Slide 3'!$A$645,'Slide 3'!$A$646)</c:f>
              <c:strCache>
                <c:ptCount val="5"/>
                <c:pt idx="0">
                  <c:v>Belarus</c:v>
                </c:pt>
                <c:pt idx="1">
                  <c:v>European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3'!$B$648:$F$648</c:f>
              <c:numCache>
                <c:formatCode>General</c:formatCode>
                <c:ptCount val="5"/>
                <c:pt idx="0" formatCode="0.00">
                  <c:v>0.75</c:v>
                </c:pt>
                <c:pt idx="1">
                  <c:v>2.64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9-E941-99F4-D0D12BF37C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9063263"/>
        <c:axId val="1309548575"/>
      </c:barChart>
      <c:catAx>
        <c:axId val="130906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548575"/>
        <c:crosses val="autoZero"/>
        <c:auto val="1"/>
        <c:lblAlgn val="ctr"/>
        <c:lblOffset val="100"/>
        <c:noMultiLvlLbl val="0"/>
      </c:catAx>
      <c:valAx>
        <c:axId val="130954857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0632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3'!$A$642</c:f>
              <c:strCache>
                <c:ptCount val="1"/>
                <c:pt idx="0">
                  <c:v>Belarus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3'!$B$642:$E$642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D-244E-97C1-FAD4C29C056B}"/>
            </c:ext>
          </c:extLst>
        </c:ser>
        <c:ser>
          <c:idx val="1"/>
          <c:order val="1"/>
          <c:tx>
            <c:strRef>
              <c:f>'Slide 3'!$A$643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3'!$B$643:$E$643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D-244E-97C1-FAD4C29C056B}"/>
            </c:ext>
          </c:extLst>
        </c:ser>
        <c:ser>
          <c:idx val="2"/>
          <c:order val="2"/>
          <c:tx>
            <c:strRef>
              <c:f>'Slide 3'!$A$644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3'!$B$644:$E$644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D-244E-97C1-FAD4C29C056B}"/>
            </c:ext>
          </c:extLst>
        </c:ser>
        <c:ser>
          <c:idx val="3"/>
          <c:order val="3"/>
          <c:tx>
            <c:strRef>
              <c:f>'Slide 3'!$A$645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3'!$B$645:$E$645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D-244E-97C1-FAD4C29C056B}"/>
            </c:ext>
          </c:extLst>
        </c:ser>
        <c:ser>
          <c:idx val="4"/>
          <c:order val="4"/>
          <c:tx>
            <c:strRef>
              <c:f>'Slide 3'!$A$646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3'!$B$646:$E$646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D-244E-97C1-FAD4C29C05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0363055"/>
        <c:axId val="1287123631"/>
      </c:barChart>
      <c:catAx>
        <c:axId val="2030363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123631"/>
        <c:crosses val="autoZero"/>
        <c:auto val="1"/>
        <c:lblAlgn val="ctr"/>
        <c:lblOffset val="100"/>
        <c:noMultiLvlLbl val="0"/>
      </c:catAx>
      <c:valAx>
        <c:axId val="128712363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3630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3'!$A$635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3'!$B$649:$F$649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8-724A-BE40-7F9F2960A2CD}"/>
            </c:ext>
          </c:extLst>
        </c:ser>
        <c:ser>
          <c:idx val="1"/>
          <c:order val="1"/>
          <c:tx>
            <c:strRef>
              <c:f>'Slide 3'!$A$636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3'!$B$650:$F$650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8-724A-BE40-7F9F2960A2CD}"/>
            </c:ext>
          </c:extLst>
        </c:ser>
        <c:ser>
          <c:idx val="2"/>
          <c:order val="2"/>
          <c:tx>
            <c:strRef>
              <c:f>'Slide 3'!$A$637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3'!$B$651:$F$651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08-724A-BE40-7F9F2960A2CD}"/>
            </c:ext>
          </c:extLst>
        </c:ser>
        <c:ser>
          <c:idx val="3"/>
          <c:order val="3"/>
          <c:tx>
            <c:strRef>
              <c:f>'Slide 3'!$A$638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3'!$B$652:$F$652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08-724A-BE40-7F9F2960A2CD}"/>
            </c:ext>
          </c:extLst>
        </c:ser>
        <c:ser>
          <c:idx val="4"/>
          <c:order val="4"/>
          <c:tx>
            <c:strRef>
              <c:f>'Slide 3'!$A$639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3'!$E$655)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3'!$B$653:$F$653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8-724A-BE40-7F9F2960A2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0487648"/>
        <c:axId val="1286877695"/>
      </c:barChart>
      <c:catAx>
        <c:axId val="5004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877695"/>
        <c:crosses val="autoZero"/>
        <c:auto val="1"/>
        <c:lblAlgn val="ctr"/>
        <c:lblOffset val="100"/>
        <c:noMultiLvlLbl val="0"/>
      </c:catAx>
      <c:valAx>
        <c:axId val="128687769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87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4AAB-96B7-1542-813E-1800AE887836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6C48-97ED-4F41-9A9F-217925202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FD358-A042-FF11-DDEE-16B7C08D9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0C6076-994C-C4E0-FD3A-1172694D2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944E6-7239-7986-9766-103702325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312CB-ED23-FC91-7518-C61B9396B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41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1/17/25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17.1.25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3542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17.1.25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0229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8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AD9A9-F085-5EA4-3264-995ECB5E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2A916BC-FBEE-11CE-FB2F-CF5D6FC4542A}"/>
              </a:ext>
            </a:extLst>
          </p:cNvPr>
          <p:cNvGraphicFramePr>
            <a:graphicFrameLocks/>
          </p:cNvGraphicFramePr>
          <p:nvPr/>
        </p:nvGraphicFramePr>
        <p:xfrm>
          <a:off x="1455667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D34C434-A360-5774-8D2F-373B6EC6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Belarus,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F2587-8B5A-CAC4-E990-51B2D21A92A7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Belarus’s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FB64E-4575-A22C-E8F2-C3828B5B3C13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Bahamas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B59AA5-BCE3-DE90-BA28-1BA3DB97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777163-12DA-45FD-6DEB-049DE7C9B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EBD22-A655-09A3-EE33-B6DCA28CA3C9}"/>
              </a:ext>
            </a:extLst>
          </p:cNvPr>
          <p:cNvSpPr/>
          <p:nvPr/>
        </p:nvSpPr>
        <p:spPr>
          <a:xfrm>
            <a:off x="9857139" y="31256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8D729-BD99-EEE5-9C5B-5518FCFA182D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82D30E82-0420-8D63-31DE-46CA68396CC8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69C47720-E4FB-BE86-4D09-549F96C99FD2}"/>
              </a:ext>
            </a:extLst>
          </p:cNvPr>
          <p:cNvSpPr/>
          <p:nvPr/>
        </p:nvSpPr>
        <p:spPr>
          <a:xfrm>
            <a:off x="9094367" y="1915297"/>
            <a:ext cx="1041400" cy="3156765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80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00EB-C918-5C45-2379-2529166D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FE4ED4E-20FD-12CC-74A7-FAC8B65EBB9E}"/>
              </a:ext>
            </a:extLst>
          </p:cNvPr>
          <p:cNvGraphicFramePr>
            <a:graphicFrameLocks/>
          </p:cNvGraphicFramePr>
          <p:nvPr/>
        </p:nvGraphicFramePr>
        <p:xfrm>
          <a:off x="1524000" y="15141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E84DE31-4FBE-01D2-21D5-E0208EB6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Belarus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B6C1F7-E356-7B08-68D2-A9C2C9F225F0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Belarus’s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D0FF2A-3566-B7BF-1D83-69602FF3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0BCAC-6D65-52DD-E33B-D9CABE932BD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5D30F-B5B9-6AAB-CE0D-896AD16A20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2D97C7D8-95DA-BBBD-BAA7-D1C9128EF24B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38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B8CA0-EB5B-87D1-48FF-8B185DE93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15F6277-5B43-FD9E-D1CC-1F80432559FD}"/>
              </a:ext>
            </a:extLst>
          </p:cNvPr>
          <p:cNvGraphicFramePr>
            <a:graphicFrameLocks/>
          </p:cNvGraphicFramePr>
          <p:nvPr/>
        </p:nvGraphicFramePr>
        <p:xfrm>
          <a:off x="1524000" y="162159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A29E764-77AA-BA47-70B1-6AEB3048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Belarus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A3DEA5-64EE-1DA4-2216-109E22265F83}"/>
              </a:ext>
            </a:extLst>
          </p:cNvPr>
          <p:cNvSpPr txBox="1"/>
          <p:nvPr/>
        </p:nvSpPr>
        <p:spPr>
          <a:xfrm>
            <a:off x="234950" y="71557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Belarus’s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C3B290-A1B3-39A1-1831-C9DFDCBDD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E32D7-5CC5-4148-C399-039C66704422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DD60D-55EB-33D1-2DE8-B9DEADB1B1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19591123-D511-56D6-9C8F-5DCB658A84D6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C517AB-F819-F850-7763-44CE24F3FEE5}"/>
              </a:ext>
            </a:extLst>
          </p:cNvPr>
          <p:cNvSpPr/>
          <p:nvPr/>
        </p:nvSpPr>
        <p:spPr>
          <a:xfrm>
            <a:off x="3961576" y="1753844"/>
            <a:ext cx="2698304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CIGARETTE PRICE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5449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6A86-FCE3-88BD-0DEF-30649BC6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6EA94C-8290-F461-BD9A-8FE7F17D546B}"/>
              </a:ext>
            </a:extLst>
          </p:cNvPr>
          <p:cNvGraphicFramePr>
            <a:graphicFrameLocks/>
          </p:cNvGraphicFramePr>
          <p:nvPr/>
        </p:nvGraphicFramePr>
        <p:xfrm>
          <a:off x="1524000" y="151538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A704F60-EF4E-C795-C490-71A68C65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Belarus’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5C812-CFDD-467A-3AC3-72BC475353B1}"/>
              </a:ext>
            </a:extLst>
          </p:cNvPr>
          <p:cNvSpPr txBox="1"/>
          <p:nvPr/>
        </p:nvSpPr>
        <p:spPr>
          <a:xfrm>
            <a:off x="234950" y="715572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Belarus's overall score increased slightly between 2014 and 2020 and remained unchanged in 2022. The increase in 2020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was due to the increase in tax share score.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F7711C73-C616-7AE9-CBDE-F7EFB74DE13C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59BB6-AC04-ED54-CA44-AEFAB4566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6499F-8DDB-96E5-2F8A-9EC337B4F866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57F249-800F-72F3-71E1-257E53CF460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0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Macintosh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Belarus, 2022</vt:lpstr>
      <vt:lpstr>How does Belarus compare to other countries?</vt:lpstr>
      <vt:lpstr>How does Belarus compare to other countries?</vt:lpstr>
      <vt:lpstr>Belarus’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2025-01-20T20:24:22Z</dcterms:created>
  <dcterms:modified xsi:type="dcterms:W3CDTF">2025-01-20T20:24:55Z</dcterms:modified>
</cp:coreProperties>
</file>