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304" r:id="rId2"/>
    <p:sldId id="305" r:id="rId3"/>
    <p:sldId id="306" r:id="rId4"/>
    <p:sldId id="30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123" d="100"/>
          <a:sy n="12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E4-F44F-95E4-B21C52CEC2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3'!$D$586)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3'!$B$596:$F$596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4-F44F-95E4-B21C52CEC2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5608479"/>
        <c:axId val="717995055"/>
      </c:barChart>
      <c:catAx>
        <c:axId val="64560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995055"/>
        <c:crosses val="autoZero"/>
        <c:auto val="1"/>
        <c:lblAlgn val="ctr"/>
        <c:lblOffset val="100"/>
        <c:noMultiLvlLbl val="0"/>
      </c:catAx>
      <c:valAx>
        <c:axId val="71799505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60847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D7-5041-816F-636F3870F4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3'!$A$596,'Slide 3'!$A$597,'Slide 3'!$A$598,'Slide 3'!$A$599,'Slide 3'!$A$600)</c:f>
              <c:strCache>
                <c:ptCount val="5"/>
                <c:pt idx="0">
                  <c:v>Bahamas</c:v>
                </c:pt>
                <c:pt idx="1">
                  <c:v>Region of the Americas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3'!$B$602:$F$602</c:f>
              <c:numCache>
                <c:formatCode>General</c:formatCode>
                <c:ptCount val="5"/>
                <c:pt idx="0" formatCode="0.00">
                  <c:v>2.75</c:v>
                </c:pt>
                <c:pt idx="1">
                  <c:v>1.97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7-5041-816F-636F3870F4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8422207"/>
        <c:axId val="1516995695"/>
      </c:barChart>
      <c:catAx>
        <c:axId val="82842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6995695"/>
        <c:crosses val="autoZero"/>
        <c:auto val="1"/>
        <c:lblAlgn val="ctr"/>
        <c:lblOffset val="100"/>
        <c:noMultiLvlLbl val="0"/>
      </c:catAx>
      <c:valAx>
        <c:axId val="151699569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42220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3'!$A$596</c:f>
              <c:strCache>
                <c:ptCount val="1"/>
                <c:pt idx="0">
                  <c:v>Bahamas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3'!$B$596:$E$596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0-354D-BDD7-A61665801153}"/>
            </c:ext>
          </c:extLst>
        </c:ser>
        <c:ser>
          <c:idx val="1"/>
          <c:order val="1"/>
          <c:tx>
            <c:strRef>
              <c:f>'Slide 3'!$A$597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3'!$B$597:$E$597</c:f>
              <c:numCache>
                <c:formatCode>General</c:formatCode>
                <c:ptCount val="4"/>
                <c:pt idx="0">
                  <c:v>2.5499999999999998</c:v>
                </c:pt>
                <c:pt idx="1">
                  <c:v>0.32</c:v>
                </c:pt>
                <c:pt idx="2">
                  <c:v>1.6</c:v>
                </c:pt>
                <c:pt idx="3">
                  <c:v>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0-354D-BDD7-A61665801153}"/>
            </c:ext>
          </c:extLst>
        </c:ser>
        <c:ser>
          <c:idx val="2"/>
          <c:order val="2"/>
          <c:tx>
            <c:strRef>
              <c:f>'Slide 3'!$A$598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3'!$B$598:$E$598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80-354D-BDD7-A61665801153}"/>
            </c:ext>
          </c:extLst>
        </c:ser>
        <c:ser>
          <c:idx val="3"/>
          <c:order val="3"/>
          <c:tx>
            <c:strRef>
              <c:f>'Slide 3'!$A$599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3'!$B$599:$E$599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80-354D-BDD7-A61665801153}"/>
            </c:ext>
          </c:extLst>
        </c:ser>
        <c:ser>
          <c:idx val="4"/>
          <c:order val="4"/>
          <c:tx>
            <c:strRef>
              <c:f>'Slide 3'!$A$600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3'!$B$600:$E$600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0-354D-BDD7-A616658011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5164991"/>
        <c:axId val="1595179151"/>
      </c:barChart>
      <c:catAx>
        <c:axId val="159516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179151"/>
        <c:crosses val="autoZero"/>
        <c:auto val="1"/>
        <c:lblAlgn val="ctr"/>
        <c:lblOffset val="100"/>
        <c:noMultiLvlLbl val="0"/>
      </c:catAx>
      <c:valAx>
        <c:axId val="159517915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16499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3'!$A$588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3'!$D$586)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3'!$B$588:$F$588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1.5</c:v>
                </c:pt>
                <c:pt idx="3">
                  <c:v>4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3-7940-A2F4-17D515164632}"/>
            </c:ext>
          </c:extLst>
        </c:ser>
        <c:ser>
          <c:idx val="1"/>
          <c:order val="1"/>
          <c:tx>
            <c:strRef>
              <c:f>'Slide 3'!$A$589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3'!$D$586)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3'!$B$589:$F$589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 formatCode="0.00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53-7940-A2F4-17D515164632}"/>
            </c:ext>
          </c:extLst>
        </c:ser>
        <c:ser>
          <c:idx val="2"/>
          <c:order val="2"/>
          <c:tx>
            <c:strRef>
              <c:f>'Slide 3'!$A$590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3'!$D$586)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3'!$B$590:$F$590</c:f>
              <c:numCache>
                <c:formatCode>General</c:formatCode>
                <c:ptCount val="5"/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53-7940-A2F4-17D515164632}"/>
            </c:ext>
          </c:extLst>
        </c:ser>
        <c:ser>
          <c:idx val="3"/>
          <c:order val="3"/>
          <c:tx>
            <c:strRef>
              <c:f>'Slide 3'!$A$591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3'!$D$586)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3'!$B$591:$F$591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53-7940-A2F4-17D515164632}"/>
            </c:ext>
          </c:extLst>
        </c:ser>
        <c:ser>
          <c:idx val="4"/>
          <c:order val="4"/>
          <c:tx>
            <c:strRef>
              <c:f>'Slide 3'!$A$592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3'!$D$586)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3'!$B$592:$F$592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53-7940-A2F4-17D5151646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0836623"/>
        <c:axId val="1430842111"/>
      </c:barChart>
      <c:catAx>
        <c:axId val="143083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0842111"/>
        <c:crosses val="autoZero"/>
        <c:auto val="1"/>
        <c:lblAlgn val="ctr"/>
        <c:lblOffset val="100"/>
        <c:noMultiLvlLbl val="0"/>
      </c:catAx>
      <c:valAx>
        <c:axId val="143084211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08366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9966E-ABAA-6943-A6D2-13D135EA27C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37F6-14F1-574F-98B7-1D58EC81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203BC-0079-17A3-597F-82E294FB8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8F1BA-18C4-ADDF-01EB-7C28A9ED8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82641-8391-1973-6FDC-2EFDDA18E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8F696-2D49-5B70-F8C4-A11C9AF3A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27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9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0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6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1/6/25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6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6.1.25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07403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6.1.25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2144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5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5A20A-B68C-B2AC-576A-BD1659395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27D42F-8390-0835-536A-652657F30A61}"/>
              </a:ext>
            </a:extLst>
          </p:cNvPr>
          <p:cNvGraphicFramePr>
            <a:graphicFrameLocks/>
          </p:cNvGraphicFramePr>
          <p:nvPr/>
        </p:nvGraphicFramePr>
        <p:xfrm>
          <a:off x="1470454" y="17303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21046C8-575F-88DC-E8D1-8FCA099A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Bahamas,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ECF0E-21C1-8D7C-E6BC-B01C36DAACB8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Bahamas’s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DC57F-C7D2-984B-1F5E-45474592E542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Bahamas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68BBE2-B0EA-6498-6F87-99C31DD60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58C02B-45A6-4BAA-FE3C-F6C8BDD13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3DA472B-B2CE-2CB4-A534-4387A3F8DD64}"/>
              </a:ext>
            </a:extLst>
          </p:cNvPr>
          <p:cNvSpPr/>
          <p:nvPr/>
        </p:nvSpPr>
        <p:spPr>
          <a:xfrm>
            <a:off x="9842352" y="2569639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ADDCD-4CFA-CDB5-9734-210C28B7B68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478098B-A5A5-9767-E3DD-5AEFA278B42A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EB245C0D-8770-0514-C883-55D1B691905E}"/>
              </a:ext>
            </a:extLst>
          </p:cNvPr>
          <p:cNvSpPr/>
          <p:nvPr/>
        </p:nvSpPr>
        <p:spPr>
          <a:xfrm>
            <a:off x="9094367" y="1915298"/>
            <a:ext cx="1041400" cy="1513702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8728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7794E-8276-5A40-52C1-87E7FE4E5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054152-57B0-4375-02EF-5C84A7034473}"/>
              </a:ext>
            </a:extLst>
          </p:cNvPr>
          <p:cNvGraphicFramePr>
            <a:graphicFrameLocks/>
          </p:cNvGraphicFramePr>
          <p:nvPr/>
        </p:nvGraphicFramePr>
        <p:xfrm>
          <a:off x="1524000" y="15141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6122F1B-86DA-A8EF-0BB5-0AE0EC6D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Bahamas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41860E-FAE8-0912-E419-E47022E96C5C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Bahamas’s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8625EAC-5764-4F1B-F4AA-F37F6FA21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63E8E1-E2E0-05F7-BA2B-E2DCBF8DFE8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7D19B-8273-9C0E-E3EE-839F3D1828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61CA27B7-0279-E3B2-914B-7608A3F679DA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81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88A9D-82D4-8D10-7A7B-0ED3E6D6F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A28C3A8-E4DC-9E76-A890-99D52D3A66EE}"/>
              </a:ext>
            </a:extLst>
          </p:cNvPr>
          <p:cNvGraphicFramePr>
            <a:graphicFrameLocks/>
          </p:cNvGraphicFramePr>
          <p:nvPr/>
        </p:nvGraphicFramePr>
        <p:xfrm>
          <a:off x="1524000" y="137775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5726D2E-9F46-893C-531C-AF1574E6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Bahamas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78C8E0-85D7-A074-AF93-D104749E6852}"/>
              </a:ext>
            </a:extLst>
          </p:cNvPr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Bahamas’s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914896-6E24-8EC9-0EC8-839D0D71B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E5A4A-8F80-BEDD-AD84-FAECB830E0E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38D0E-F955-2C90-B343-B045C8AFAB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321323E8-E4EB-7658-E837-6AE2F5B04017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5E930B-4FBB-8B82-188A-101D00CAC0B0}"/>
              </a:ext>
            </a:extLst>
          </p:cNvPr>
          <p:cNvSpPr/>
          <p:nvPr/>
        </p:nvSpPr>
        <p:spPr>
          <a:xfrm>
            <a:off x="3870136" y="1582601"/>
            <a:ext cx="2042984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9572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58A9A-9B94-A2AE-FF40-7AA2A050A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AD9CBFC-4758-EF58-256D-E1304FFD8A79}"/>
              </a:ext>
            </a:extLst>
          </p:cNvPr>
          <p:cNvGraphicFramePr>
            <a:graphicFrameLocks/>
          </p:cNvGraphicFramePr>
          <p:nvPr/>
        </p:nvGraphicFramePr>
        <p:xfrm>
          <a:off x="1524000" y="151538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49966B9-E343-FABE-326B-1BDBA374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Bahamas’s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3D259-E459-1A19-C79E-C2E46C9180E9}"/>
              </a:ext>
            </a:extLst>
          </p:cNvPr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Bahamas' overall score decreased between 2014 and 2020, then stabilized through 2022 due to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declining cigarette affordability scores, despite improvements in tax share scores. Scores were unavailable for 2018.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683246E6-4BDF-F27E-BB8D-04FAF01820EB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31F771-0951-8A89-CD10-21E7C41E47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BC8EC-673C-785A-A91F-86288FCCF772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03C81-A6CC-679E-1699-E9354517336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71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Bahamas, 2022</vt:lpstr>
      <vt:lpstr>How does Bahamas compare to other countries?</vt:lpstr>
      <vt:lpstr>How does Bahamas compare to other countries?</vt:lpstr>
      <vt:lpstr>Bahamas’s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2025-01-20T20:19:39Z</dcterms:created>
  <dcterms:modified xsi:type="dcterms:W3CDTF">2025-01-20T20:20:24Z</dcterms:modified>
</cp:coreProperties>
</file>