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omments/modernComment_18D_899F9B16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394" r:id="rId3"/>
    <p:sldId id="395" r:id="rId4"/>
    <p:sldId id="396" r:id="rId5"/>
    <p:sldId id="3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0"/>
    <p:restoredTop sz="94632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7-4448-A60B-65E666A016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3'!$B$726:$F$726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7-4448-A60B-65E666A016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0134767"/>
        <c:axId val="1834149327"/>
      </c:barChart>
      <c:catAx>
        <c:axId val="214013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149327"/>
        <c:crosses val="autoZero"/>
        <c:auto val="1"/>
        <c:lblAlgn val="ctr"/>
        <c:lblOffset val="100"/>
        <c:noMultiLvlLbl val="0"/>
      </c:catAx>
      <c:valAx>
        <c:axId val="183414932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13476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F-D847-A73C-A406967530AC}"/>
              </c:ext>
            </c:extLst>
          </c:dPt>
          <c:dPt>
            <c:idx val="4"/>
            <c:invertIfNegative val="0"/>
            <c:bubble3D val="0"/>
            <c:spPr>
              <a:solidFill>
                <a:srgbClr val="98BB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F-D847-A73C-A406967530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3'!$A$726,'Slide 3'!$A$727,'Slide 3'!$A$728,'Slide 3'!$A$729,'Slide 3'!$A$730)</c:f>
              <c:strCache>
                <c:ptCount val="5"/>
                <c:pt idx="0">
                  <c:v>Bolivia (Plurinational State of)</c:v>
                </c:pt>
                <c:pt idx="1">
                  <c:v>Region of the Americas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3'!$B$732:$F$732</c:f>
              <c:numCache>
                <c:formatCode>General</c:formatCode>
                <c:ptCount val="5"/>
                <c:pt idx="0" formatCode="0.00">
                  <c:v>0.75</c:v>
                </c:pt>
                <c:pt idx="1">
                  <c:v>1.97</c:v>
                </c:pt>
                <c:pt idx="2">
                  <c:v>1.49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F-D847-A73C-A406967530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8725503"/>
        <c:axId val="2106190943"/>
      </c:barChart>
      <c:catAx>
        <c:axId val="205872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190943"/>
        <c:crosses val="autoZero"/>
        <c:auto val="1"/>
        <c:lblAlgn val="ctr"/>
        <c:lblOffset val="100"/>
        <c:noMultiLvlLbl val="0"/>
      </c:catAx>
      <c:valAx>
        <c:axId val="210619094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7255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3'!$A$726</c:f>
              <c:strCache>
                <c:ptCount val="1"/>
                <c:pt idx="0">
                  <c:v>Bolivia (Plurinational State of)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3'!$B$726:$E$726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3-5B4B-87E8-EB7EB82582C3}"/>
            </c:ext>
          </c:extLst>
        </c:ser>
        <c:ser>
          <c:idx val="1"/>
          <c:order val="1"/>
          <c:tx>
            <c:strRef>
              <c:f>'Slide 3'!$A$727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3'!$B$727:$E$727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0.32</c:v>
                </c:pt>
                <c:pt idx="2">
                  <c:v>1.6</c:v>
                </c:pt>
                <c:pt idx="3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3-5B4B-87E8-EB7EB82582C3}"/>
            </c:ext>
          </c:extLst>
        </c:ser>
        <c:ser>
          <c:idx val="2"/>
          <c:order val="2"/>
          <c:tx>
            <c:strRef>
              <c:f>'Slide 3'!$A$728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3'!$B$728:$E$728</c:f>
              <c:numCache>
                <c:formatCode>General</c:formatCode>
                <c:ptCount val="4"/>
                <c:pt idx="0">
                  <c:v>1.6938775510204083</c:v>
                </c:pt>
                <c:pt idx="1">
                  <c:v>0.58490566037735847</c:v>
                </c:pt>
                <c:pt idx="2">
                  <c:v>1.3365384615384615</c:v>
                </c:pt>
                <c:pt idx="3">
                  <c:v>2.3846153846153846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3-5B4B-87E8-EB7EB82582C3}"/>
            </c:ext>
          </c:extLst>
        </c:ser>
        <c:ser>
          <c:idx val="3"/>
          <c:order val="3"/>
          <c:tx>
            <c:strRef>
              <c:f>'Slide 3'!$A$729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3'!$B$729:$E$729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F3-5B4B-87E8-EB7EB82582C3}"/>
            </c:ext>
          </c:extLst>
        </c:ser>
        <c:ser>
          <c:idx val="4"/>
          <c:order val="4"/>
          <c:tx>
            <c:strRef>
              <c:f>'Slide 3'!$A$730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3'!$B$730:$E$730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3-5B4B-87E8-EB7EB8258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240592"/>
        <c:axId val="1801264159"/>
      </c:barChart>
      <c:catAx>
        <c:axId val="8424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264159"/>
        <c:crosses val="autoZero"/>
        <c:auto val="1"/>
        <c:lblAlgn val="ctr"/>
        <c:lblOffset val="100"/>
        <c:noMultiLvlLbl val="0"/>
      </c:catAx>
      <c:valAx>
        <c:axId val="180126415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405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3'!$A$720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3'!$B$720:$F$720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0.5</c:v>
                </c:pt>
                <c:pt idx="3">
                  <c:v>2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F-BB45-A4E9-08DE1E7B8ECA}"/>
            </c:ext>
          </c:extLst>
        </c:ser>
        <c:ser>
          <c:idx val="1"/>
          <c:order val="1"/>
          <c:tx>
            <c:strRef>
              <c:f>'Slide 3'!$A$721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3'!$B$721:$F$721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F-BB45-A4E9-08DE1E7B8ECA}"/>
            </c:ext>
          </c:extLst>
        </c:ser>
        <c:ser>
          <c:idx val="2"/>
          <c:order val="2"/>
          <c:tx>
            <c:strRef>
              <c:f>'Slide 3'!$A$722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3'!$B$722:$F$722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F-BB45-A4E9-08DE1E7B8ECA}"/>
            </c:ext>
          </c:extLst>
        </c:ser>
        <c:ser>
          <c:idx val="3"/>
          <c:order val="3"/>
          <c:tx>
            <c:strRef>
              <c:f>'Slide 3'!$A$723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3'!$B$723:$F$723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DF-BB45-A4E9-08DE1E7B8ECA}"/>
            </c:ext>
          </c:extLst>
        </c:ser>
        <c:ser>
          <c:idx val="4"/>
          <c:order val="4"/>
          <c:tx>
            <c:strRef>
              <c:f>'Slide 3'!$A$724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3'!$E$687)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3'!$B$724:$F$724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F-BB45-A4E9-08DE1E7B8E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971439"/>
        <c:axId val="2058922447"/>
      </c:barChart>
      <c:catAx>
        <c:axId val="183497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922447"/>
        <c:crosses val="autoZero"/>
        <c:auto val="1"/>
        <c:lblAlgn val="ctr"/>
        <c:lblOffset val="100"/>
        <c:noMultiLvlLbl val="0"/>
      </c:catAx>
      <c:valAx>
        <c:axId val="205892244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9714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8D_899F9B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37CD93-2F77-854C-9615-BD8866993DA9}" authorId="{BEDA8EC2-1DF4-0A2D-CB98-30C34E806DAC}" status="resolved" created="2025-01-21T20:57:53.956">
    <pc:sldMkLst xmlns:pc="http://schemas.microsoft.com/office/powerpoint/2013/main/command">
      <pc:docMk/>
      <pc:sldMk cId="2308938518" sldId="397"/>
    </pc:sldMkLst>
    <p188:txBody>
      <a:bodyPr/>
      <a:lstStyle/>
      <a:p>
        <a:r>
          <a:rPr lang="en-US"/>
          <a:t>I would reword since the overall score was decreasing slightly even before 2022.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27T16:33:53.036" authorId="{34061677-E6DB-BC3A-2E13-EDACCD741994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78DA-F467-DC4C-A1DE-F170A07B302D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3D9C8-1009-5A49-B90E-CB80A6C14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F9937-983B-AAAA-31C3-7F2908548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42BC2-DD9E-3A2C-07CD-9D41F981B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A1984-59F2-F4C2-0CCD-517CAE0E4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952AA-B2D0-7FBF-99DD-EE5F462F1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53EC-D23D-139F-E045-E06DD4718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06B39-6AD5-BB51-8F08-29850730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4F37-859C-9F1A-6187-18E9B5E5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20E87-23D6-AE65-73FF-28010B00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D457-2358-0986-F1E4-4ACCB2CA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7B4B-9ABD-D281-B3AC-59C9A35E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24479-835C-FDE0-A129-4EF0DC271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DB452-A266-F7AC-BEBF-FC8A7A2D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FA82B-84F9-57B5-C180-40CE6681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C387-7E7A-92B2-2B38-E6F6EEAE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B83FB-40BF-4314-5C4D-CA4CBE6D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2963C-F26E-1794-7070-92FB413F8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2843-50CE-557B-3AD3-A8D8E93C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4ED4-1E26-3902-CEA5-31408AC9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A20C2-F77F-8FB0-AD9B-6D171396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0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9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2/7/25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4925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55172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47CF-651C-1F40-3EE1-19EE3526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9E635-12EC-01C8-1F1F-285CF504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D409-E1E1-72B0-5613-D511F9B7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87F0-3AA2-F8FB-4A0D-C78B2956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211A3-BB32-A884-5973-A4E00D0F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BF5C-E349-4A29-F47C-0B3CFC7B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CB130-8F84-7F07-7AB7-0817BD1EE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8A4E-400D-7340-9F07-DB9495E0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3BD4F-82AD-8802-9987-F84A6251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3406A-D6A3-5C10-3D5E-6EEBF9F3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BA38-E026-749C-768C-7E5B2623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18AE-B678-90AE-65BA-FA5EB6F1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54140-5572-3ED2-CBE0-5BB9F82D3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B077-5B3F-F8F6-B1A9-68367ECC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4A788-8645-8609-99EB-3839B347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7E634-011F-A94D-A018-8E3DADEA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DE0A-1987-7C0A-0FE8-335379D7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D5871-98F5-5AC1-D644-47DB45B6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256AC-3352-8316-DE0E-CD1C5407A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35993-7519-1C24-BC7B-1B3939AF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612CE-03C4-4A1B-63A1-26EB0CDD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F4DB9-99CE-2484-8C21-D142E904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1E4BC-6A82-BCCC-0E76-112FEF8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17028-20E9-FDF5-E2D2-CF2B3FB7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00EE-A26D-C66F-5E8B-F41C2A4B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0147D-3C85-E855-548F-833623E9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A515-13FC-E1D2-B4F1-78C1F4B0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1633C-7A9B-05C3-EF0D-22C9ACCB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0E7D4-F6DC-BA59-E40D-4CB20226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1E203-C38A-8747-30D2-1A5260E4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4E09F-2264-0299-414E-D2DA1B9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4CA9-1D12-073A-CF99-41DA8245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181A-D3F5-18BD-70E1-243816B01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E7604-659D-2049-4443-7D50EC960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DA23A-9BCC-9F54-2BB0-AE644616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48F7-1C89-4FEB-76CD-DDEE19B9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3D3B2-C1C0-FD98-D129-15E3E17C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7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143C-0BC5-8599-DC7E-8B2D8A54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17F19-B426-AD40-C1EE-1AD30263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064E0-88F8-DECA-D704-E49ED7990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EFD8-AB9A-821F-BC3A-373342CF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BF76-3476-E092-6AEE-D727CBBD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91DD4-7611-6119-1BFE-98D3CB9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B72A7-96A6-309F-F362-61975905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3E09-BA3D-4537-A18B-CE927263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C5F9-CF21-CEDD-2C71-3BD94801D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AB110-7196-D540-8B19-A52066001F81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A2BF-AD6B-C609-F0D0-003CE139E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906D-B018-EA3F-9D19-E83EB63D2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2ECD5-FAAE-6D4E-9975-E92AA5697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8/10/relationships/comments" Target="../comments/modernComment_18D_899F9B16.xml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10" Type="http://schemas.openxmlformats.org/officeDocument/2006/relationships/image" Target="../media/image4.jpg"/><Relationship Id="rId4" Type="http://schemas.openxmlformats.org/officeDocument/2006/relationships/chart" Target="../charts/chart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517B0-0990-57C6-4AF7-368576BF1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F01F39-50EC-F4B1-9E6D-4B278C356A69}"/>
              </a:ext>
            </a:extLst>
          </p:cNvPr>
          <p:cNvGraphicFramePr>
            <a:graphicFrameLocks/>
          </p:cNvGraphicFramePr>
          <p:nvPr/>
        </p:nvGraphicFramePr>
        <p:xfrm>
          <a:off x="1528977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74A11B1-2821-5465-FFCC-EA99A9D3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Bolivia,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3E637-BDAB-6A10-887F-01DFC6FE477C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Bolivia’s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E06323-C80A-2A44-3919-6C61631DED22}"/>
              </a:ext>
            </a:extLst>
          </p:cNvPr>
          <p:cNvSpPr txBox="1"/>
          <p:nvPr/>
        </p:nvSpPr>
        <p:spPr>
          <a:xfrm>
            <a:off x="234950" y="1162589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Bolivia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0410BB-2746-BCA2-FED0-2EB53291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5B0F10-E40E-0485-6012-C36AEDC0A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3528AA5-7AE5-149B-F5D0-76D6076D5AF7}"/>
              </a:ext>
            </a:extLst>
          </p:cNvPr>
          <p:cNvSpPr/>
          <p:nvPr/>
        </p:nvSpPr>
        <p:spPr>
          <a:xfrm>
            <a:off x="9939148" y="3452287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9FC96-183A-E053-976F-53DDF1C3E213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959CD4E1-7FAA-F86D-B6C4-56DF7E4C511B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7412CF43-D744-338B-5B46-4960C3DD5818}"/>
              </a:ext>
            </a:extLst>
          </p:cNvPr>
          <p:cNvSpPr/>
          <p:nvPr/>
        </p:nvSpPr>
        <p:spPr>
          <a:xfrm>
            <a:off x="9119080" y="1915297"/>
            <a:ext cx="1041400" cy="3027406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756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0E2FA-64EE-C749-1D9A-5013D860A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D1D995-79F9-F34D-F67F-318118D2755E}"/>
              </a:ext>
            </a:extLst>
          </p:cNvPr>
          <p:cNvGraphicFramePr>
            <a:graphicFrameLocks/>
          </p:cNvGraphicFramePr>
          <p:nvPr/>
        </p:nvGraphicFramePr>
        <p:xfrm>
          <a:off x="1524000" y="160142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9A8B02E-CE5E-8F60-07A0-CB3B92FE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" y="31418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Bolivia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BE47D0-FF0E-2AA3-41D2-0253A335CD9B}"/>
              </a:ext>
            </a:extLst>
          </p:cNvPr>
          <p:cNvSpPr txBox="1"/>
          <p:nvPr/>
        </p:nvSpPr>
        <p:spPr>
          <a:xfrm>
            <a:off x="370875" y="105285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Bolivia’s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2CEAC1-8A0D-180B-CDDE-37B593C37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02564-12DD-7FB5-92BE-C290E863659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52803-10AF-8862-151B-55D062CD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8AE4A9C4-80E3-5BB5-100B-C24C17E4E5C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9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BBB41-2F7D-0D7B-3043-8629EA5B5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592A99-18CC-2862-D3F1-4AECAA953240}"/>
              </a:ext>
            </a:extLst>
          </p:cNvPr>
          <p:cNvGraphicFramePr>
            <a:graphicFrameLocks/>
          </p:cNvGraphicFramePr>
          <p:nvPr/>
        </p:nvGraphicFramePr>
        <p:xfrm>
          <a:off x="1524000" y="176067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F77FB60-A741-A3E4-8483-2FA35AED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335871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Bolivia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3C837-14B0-6BF3-14A9-EF3F54867183}"/>
              </a:ext>
            </a:extLst>
          </p:cNvPr>
          <p:cNvSpPr txBox="1"/>
          <p:nvPr/>
        </p:nvSpPr>
        <p:spPr>
          <a:xfrm>
            <a:off x="234950" y="106156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Bolivia’s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EEE742-81C9-4C27-63B5-21144689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8E3B2-2040-4037-DDAA-E1E9373F568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978CA-BCC4-6A04-DFBA-A8FC49507F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977FF6F1-F95F-429C-A042-83C75ED8266A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A90A1E-8CCF-AE89-EC35-295C62C8D645}"/>
              </a:ext>
            </a:extLst>
          </p:cNvPr>
          <p:cNvSpPr/>
          <p:nvPr/>
        </p:nvSpPr>
        <p:spPr>
          <a:xfrm>
            <a:off x="4303443" y="1934576"/>
            <a:ext cx="2316297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1294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781F-FAE2-6B64-A23A-C793E204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9F34635-8113-B5A4-672B-DD8BD48D7EDC}"/>
              </a:ext>
            </a:extLst>
          </p:cNvPr>
          <p:cNvGraphicFramePr>
            <a:graphicFrameLocks/>
          </p:cNvGraphicFramePr>
          <p:nvPr/>
        </p:nvGraphicFramePr>
        <p:xfrm>
          <a:off x="1524000" y="151323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8C08328-3A70-D163-40ED-482A6EB0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9" y="347242"/>
            <a:ext cx="117221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Bolivia’s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40E06-836C-C133-A411-39DDEFFF1D95}"/>
              </a:ext>
            </a:extLst>
          </p:cNvPr>
          <p:cNvSpPr txBox="1"/>
          <p:nvPr/>
        </p:nvSpPr>
        <p:spPr>
          <a:xfrm>
            <a:off x="234950" y="772764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Bolivia's overall scores decreased over the years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drop in the affordability change and reduction in the tax share of price.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8B54F633-91A5-5DD3-827C-033ADB3F2C1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855FB8-DE1C-7CE8-9B7F-BC9EEBEF0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485DF-A7B5-55E9-C9EC-DBA22EA6912E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9E478-F736-4655-1C94-856CE52EA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38518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Georgia</vt:lpstr>
      <vt:lpstr>Office Theme</vt:lpstr>
      <vt:lpstr>tobacconomics1</vt:lpstr>
      <vt:lpstr>Cigarette tax policies in Bolivia, 2022</vt:lpstr>
      <vt:lpstr>How does Bolivia compare to other countries?</vt:lpstr>
      <vt:lpstr>How does Bolivia compare to other countries?</vt:lpstr>
      <vt:lpstr>Bolivia’s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2025-02-08T00:45:56Z</dcterms:created>
  <dcterms:modified xsi:type="dcterms:W3CDTF">2025-02-08T00:46:44Z</dcterms:modified>
</cp:coreProperties>
</file>