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409" r:id="rId2"/>
    <p:sldId id="410" r:id="rId3"/>
    <p:sldId id="411" r:id="rId4"/>
    <p:sldId id="41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061677-E6DB-BC3A-2E13-EDACCD741994}" name="Boluwatife Aderounmu" initials="" userId="S::baderou1@jh.edu::7bc63270-0949-47de-8396-69706221b4bb" providerId="AD"/>
  <p188:author id="{BEDA8EC2-1DF4-0A2D-CB98-30C34E806DAC}" name="Margaret Dorokhina" initials="" userId="S::mdorokh1@jh.edu::a82f5cde-f247-4d38-846d-2ab4f11db5f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82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cuments/Scorecard2014_2020_for%20pp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cuments/Scorecard2014_2020_for%20pp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cuments/Scorecard2014_2020_for%20pp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cuments/Scorecard2014_2020_for%20pp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BE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A33-BB46-8349-B7B8375FAC6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3'!$B$1,'Slide 3'!$C$1,'Slide 3'!$D$1,'Slide 3'!$E$1,'Slide 3'!$E$746)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3'!$B$768:$F$768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0.5</c:v>
                </c:pt>
                <c:pt idx="3">
                  <c:v>2</c:v>
                </c:pt>
                <c:pt idx="4" formatCode="0.00">
                  <c:v>0.875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33-BB46-8349-B7B8375FAC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776144"/>
        <c:axId val="185140128"/>
      </c:barChart>
      <c:catAx>
        <c:axId val="9277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140128"/>
        <c:crosses val="autoZero"/>
        <c:auto val="1"/>
        <c:lblAlgn val="ctr"/>
        <c:lblOffset val="100"/>
        <c:noMultiLvlLbl val="0"/>
      </c:catAx>
      <c:valAx>
        <c:axId val="185140128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77614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B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2A9-D445-AC83-FD04A64AB7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3'!$A$770,'Slide 3'!$A$771,'Slide 3'!$A$772,'Slide 3'!$A$773,'Slide 3'!$A$774)</c:f>
              <c:strCache>
                <c:ptCount val="5"/>
                <c:pt idx="0">
                  <c:v>Burkina Faso</c:v>
                </c:pt>
                <c:pt idx="1">
                  <c:v>African region average</c:v>
                </c:pt>
                <c:pt idx="2">
                  <c:v>Low-income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'Slide 3'!$B$769:$F$769</c:f>
              <c:numCache>
                <c:formatCode>0.00</c:formatCode>
                <c:ptCount val="5"/>
                <c:pt idx="0">
                  <c:v>0.875</c:v>
                </c:pt>
                <c:pt idx="1">
                  <c:v>1.53</c:v>
                </c:pt>
                <c:pt idx="2" formatCode="General">
                  <c:v>1.47</c:v>
                </c:pt>
                <c:pt idx="3" formatCode="General">
                  <c:v>1.99</c:v>
                </c:pt>
                <c:pt idx="4" formatCode="General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A9-D445-AC83-FD04A64AB7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59984655"/>
        <c:axId val="38750224"/>
      </c:barChart>
      <c:catAx>
        <c:axId val="1359984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50224"/>
        <c:crosses val="autoZero"/>
        <c:auto val="1"/>
        <c:lblAlgn val="ctr"/>
        <c:lblOffset val="100"/>
        <c:noMultiLvlLbl val="0"/>
      </c:catAx>
      <c:valAx>
        <c:axId val="3875022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998465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3'!$A$770</c:f>
              <c:strCache>
                <c:ptCount val="1"/>
                <c:pt idx="0">
                  <c:v>Burkina Faso</c:v>
                </c:pt>
              </c:strCache>
            </c:strRef>
          </c:tx>
          <c:spPr>
            <a:solidFill>
              <a:srgbClr val="196E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3'!$B$770:$E$770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0.5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B7-A045-A78F-3C2ABF520DC5}"/>
            </c:ext>
          </c:extLst>
        </c:ser>
        <c:ser>
          <c:idx val="1"/>
          <c:order val="1"/>
          <c:tx>
            <c:strRef>
              <c:f>'Slide 3'!$A$771</c:f>
              <c:strCache>
                <c:ptCount val="1"/>
                <c:pt idx="0">
                  <c:v>African region average</c:v>
                </c:pt>
              </c:strCache>
            </c:strRef>
          </c:tx>
          <c:spPr>
            <a:solidFill>
              <a:srgbClr val="CBA74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3'!$B$771:$E$771</c:f>
              <c:numCache>
                <c:formatCode>General</c:formatCode>
                <c:ptCount val="4"/>
                <c:pt idx="0">
                  <c:v>1.44</c:v>
                </c:pt>
                <c:pt idx="1">
                  <c:v>0.66</c:v>
                </c:pt>
                <c:pt idx="2">
                  <c:v>1.03</c:v>
                </c:pt>
                <c:pt idx="3">
                  <c:v>2.98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B7-A045-A78F-3C2ABF520DC5}"/>
            </c:ext>
          </c:extLst>
        </c:ser>
        <c:ser>
          <c:idx val="2"/>
          <c:order val="2"/>
          <c:tx>
            <c:strRef>
              <c:f>'Slide 3'!$A$772</c:f>
              <c:strCache>
                <c:ptCount val="1"/>
                <c:pt idx="0">
                  <c:v>Low-income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3'!$B$772:$E$772</c:f>
              <c:numCache>
                <c:formatCode>General</c:formatCode>
                <c:ptCount val="4"/>
                <c:pt idx="0">
                  <c:v>0.83333333333333337</c:v>
                </c:pt>
                <c:pt idx="1">
                  <c:v>0.96</c:v>
                </c:pt>
                <c:pt idx="2">
                  <c:v>1.2380952380952381</c:v>
                </c:pt>
                <c:pt idx="3">
                  <c:v>2.6666666666666665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B7-A045-A78F-3C2ABF520DC5}"/>
            </c:ext>
          </c:extLst>
        </c:ser>
        <c:ser>
          <c:idx val="3"/>
          <c:order val="3"/>
          <c:tx>
            <c:strRef>
              <c:f>'Slide 3'!$A$773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rgbClr val="98BBE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3'!$B$773:$E$773</c:f>
              <c:numCache>
                <c:formatCode>General</c:formatCode>
                <c:ptCount val="4"/>
                <c:pt idx="0">
                  <c:v>2.37</c:v>
                </c:pt>
                <c:pt idx="1">
                  <c:v>0.55000000000000004</c:v>
                </c:pt>
                <c:pt idx="2">
                  <c:v>2.17</c:v>
                </c:pt>
                <c:pt idx="3">
                  <c:v>2.91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B7-A045-A78F-3C2ABF520DC5}"/>
            </c:ext>
          </c:extLst>
        </c:ser>
        <c:ser>
          <c:idx val="4"/>
          <c:order val="4"/>
          <c:tx>
            <c:strRef>
              <c:f>'Slide 3'!$A$774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3'!$B$774:$E$774</c:f>
              <c:numCache>
                <c:formatCode>General</c:formatCode>
                <c:ptCount val="4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B7-A045-A78F-3C2ABF520D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58177679"/>
        <c:axId val="38485392"/>
      </c:barChart>
      <c:catAx>
        <c:axId val="1858177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485392"/>
        <c:crosses val="autoZero"/>
        <c:auto val="1"/>
        <c:lblAlgn val="ctr"/>
        <c:lblOffset val="100"/>
        <c:noMultiLvlLbl val="0"/>
      </c:catAx>
      <c:valAx>
        <c:axId val="38485392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8177679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3'!$A$764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BAC6E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3'!$E$1,'Slide 3'!$E$746)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3'!$B$764:$F$764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 formatCode="0.0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6C-6B45-99A0-F4BA40C3B21D}"/>
            </c:ext>
          </c:extLst>
        </c:ser>
        <c:ser>
          <c:idx val="1"/>
          <c:order val="1"/>
          <c:tx>
            <c:strRef>
              <c:f>'Slide 3'!$A$765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0A2D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3'!$E$1,'Slide 3'!$E$746)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3'!$B$765:$F$765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 formatCode="0.0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6C-6B45-99A0-F4BA40C3B21D}"/>
            </c:ext>
          </c:extLst>
        </c:ser>
        <c:ser>
          <c:idx val="2"/>
          <c:order val="2"/>
          <c:tx>
            <c:strRef>
              <c:f>'Slide 3'!$A$766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3'!$E$1,'Slide 3'!$E$746)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3'!$B$766:$F$766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0.5</c:v>
                </c:pt>
                <c:pt idx="3">
                  <c:v>2</c:v>
                </c:pt>
                <c:pt idx="4" formatCode="0.00">
                  <c:v>1.625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6C-6B45-99A0-F4BA40C3B21D}"/>
            </c:ext>
          </c:extLst>
        </c:ser>
        <c:ser>
          <c:idx val="3"/>
          <c:order val="3"/>
          <c:tx>
            <c:strRef>
              <c:f>'Slide 3'!$A$767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A64A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3'!$E$1,'Slide 3'!$E$746)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3'!$B$767:$F$767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0.5</c:v>
                </c:pt>
                <c:pt idx="3">
                  <c:v>2</c:v>
                </c:pt>
                <c:pt idx="4" formatCode="0.00">
                  <c:v>0.875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6C-6B45-99A0-F4BA40C3B21D}"/>
            </c:ext>
          </c:extLst>
        </c:ser>
        <c:ser>
          <c:idx val="4"/>
          <c:order val="4"/>
          <c:tx>
            <c:strRef>
              <c:f>'Slide 3'!$A$768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3'!$B$1,'Slide 3'!$C$1,'Slide 3'!$D$1,'Slide 3'!$E$1,'Slide 3'!$E$746)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3'!$B$768:$F$768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0.5</c:v>
                </c:pt>
                <c:pt idx="3">
                  <c:v>2</c:v>
                </c:pt>
                <c:pt idx="4" formatCode="0.00">
                  <c:v>0.875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6C-6B45-99A0-F4BA40C3B2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09952"/>
        <c:axId val="186840080"/>
      </c:barChart>
      <c:catAx>
        <c:axId val="18720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840080"/>
        <c:crosses val="autoZero"/>
        <c:auto val="1"/>
        <c:lblAlgn val="ctr"/>
        <c:lblOffset val="100"/>
        <c:noMultiLvlLbl val="0"/>
      </c:catAx>
      <c:valAx>
        <c:axId val="18684008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995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6D98F-5247-A24F-B6B0-83273FA11A2C}" type="datetimeFigureOut">
              <a:rPr lang="en-US" smtClean="0"/>
              <a:t>2/3/25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5F546-3FD0-8242-8DA6-83F0FFAE3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29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AD74C-3DFA-D02A-41F3-A40917431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16BEC3-605F-7E3D-1845-F542F6B1F3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860D2F-0442-2C76-FC6C-AA3B20AEDA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669E5-2DCC-DDB9-BF7C-3E1F0AD1B6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815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566446"/>
            <a:ext cx="12192000" cy="3291553"/>
          </a:xfrm>
          <a:prstGeom prst="rect">
            <a:avLst/>
          </a:prstGeom>
          <a:solidFill>
            <a:srgbClr val="B4C0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63107" y="4033943"/>
            <a:ext cx="10667104" cy="2173984"/>
          </a:xfrm>
        </p:spPr>
        <p:txBody>
          <a:bodyPr lIns="0" tIns="0" rIns="0" bIns="0" anchor="t" anchorCtr="0">
            <a:noAutofit/>
          </a:bodyPr>
          <a:lstStyle>
            <a:lvl1pPr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761794" y="5801527"/>
            <a:ext cx="10668417" cy="812799"/>
          </a:xfrm>
        </p:spPr>
        <p:txBody>
          <a:bodyPr wrap="square" l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667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speaker name/title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CD5747-385E-473D-A08D-FC42F705F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72" t="16589" r="7171" b="16312"/>
          <a:stretch/>
        </p:blipFill>
        <p:spPr>
          <a:xfrm>
            <a:off x="7388353" y="318789"/>
            <a:ext cx="3698697" cy="28973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765CAE-3EA9-4B74-A145-9BAC5032804E}"/>
              </a:ext>
            </a:extLst>
          </p:cNvPr>
          <p:cNvSpPr/>
          <p:nvPr userDrawn="1"/>
        </p:nvSpPr>
        <p:spPr>
          <a:xfrm>
            <a:off x="609600" y="345977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4866BA-95FB-4DF0-B4EA-77AA9BEE511B}"/>
              </a:ext>
            </a:extLst>
          </p:cNvPr>
          <p:cNvSpPr/>
          <p:nvPr userDrawn="1"/>
        </p:nvSpPr>
        <p:spPr>
          <a:xfrm>
            <a:off x="0" y="345977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84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9C0EA-9880-479E-ACF7-534C7A064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49" y="3566160"/>
            <a:ext cx="12192000" cy="3291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62448" y="3756412"/>
            <a:ext cx="10667104" cy="2885184"/>
          </a:xfrm>
        </p:spPr>
        <p:txBody>
          <a:bodyPr lIns="0" tIns="0" rIns="0" bIns="45720" anchor="ctr" anchorCtr="0">
            <a:noAutofit/>
          </a:bodyPr>
          <a:lstStyle>
            <a:lvl1pPr algn="ctr"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F96CB-95EF-4223-ABAF-E073EF067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413" t="16252" r="18073" b="42645"/>
          <a:stretch/>
        </p:blipFill>
        <p:spPr>
          <a:xfrm>
            <a:off x="5390462" y="741399"/>
            <a:ext cx="1411079" cy="21875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BF8357-D1AF-4049-AC27-8E524D87E74A}"/>
              </a:ext>
            </a:extLst>
          </p:cNvPr>
          <p:cNvSpPr/>
          <p:nvPr userDrawn="1"/>
        </p:nvSpPr>
        <p:spPr>
          <a:xfrm>
            <a:off x="609600" y="3463501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ED982-66FE-47DA-A518-F2729B9C5EC6}"/>
              </a:ext>
            </a:extLst>
          </p:cNvPr>
          <p:cNvSpPr/>
          <p:nvPr userDrawn="1"/>
        </p:nvSpPr>
        <p:spPr>
          <a:xfrm>
            <a:off x="-6850" y="3463501"/>
            <a:ext cx="623299" cy="114512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656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358900"/>
            <a:ext cx="10972800" cy="1965667"/>
          </a:xfrm>
        </p:spPr>
        <p:txBody>
          <a:bodyPr>
            <a:spAutoFit/>
          </a:bodyPr>
          <a:lstStyle>
            <a:lvl1pPr>
              <a:defRPr sz="3333">
                <a:solidFill>
                  <a:srgbClr val="5C4F3D"/>
                </a:solidFill>
              </a:defRPr>
            </a:lvl1pPr>
            <a:lvl2pPr>
              <a:defRPr sz="3067">
                <a:solidFill>
                  <a:srgbClr val="5C4F3D"/>
                </a:solidFill>
              </a:defRPr>
            </a:lvl2pPr>
            <a:lvl3pPr>
              <a:defRPr sz="2667">
                <a:solidFill>
                  <a:srgbClr val="5C4F3D"/>
                </a:solidFill>
              </a:defRPr>
            </a:lvl3pPr>
            <a:lvl4pPr>
              <a:defRPr sz="2133">
                <a:solidFill>
                  <a:srgbClr val="5C4F3D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66720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596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80419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68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E227E-FE1A-F94C-B234-08B89A1E5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51C58-16CC-4E46-BE63-F53701B69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58901"/>
            <a:ext cx="10972800" cy="2408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A856A-F125-904A-9120-269873263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3863-0AB4-A049-ABB7-F0E84241EEE9}" type="datetimeFigureOut">
              <a:rPr lang="en-US">
                <a:solidFill>
                  <a:prstClr val="black"/>
                </a:solidFill>
              </a:rPr>
              <a:pPr/>
              <a:t>2/3/25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89B39-0ACE-964C-8EDD-23473ADA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CE90-2A13-D541-AEF2-EFF6F490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705C-BACA-534A-9DFA-51293FAA6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2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2C989-E4FD-4613-B34D-BC8CBD13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72515"/>
            <a:ext cx="3932237" cy="9848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825161-A0D0-4A10-AE13-79CF7EA666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q-A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1E18D-9575-4DE0-AC81-A642005EE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4622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9F80B-3DA6-400C-B8C5-F1B4F178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3.2.25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FA2AD-BCB5-4882-875E-A1065088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B1437-BB36-4844-BD61-DA4F313A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326410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42B7-7994-4CE2-88B6-602AD43A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17C5B0-14D0-4986-A032-C6B71F1E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3.2.25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C85FE-AA03-4389-BDB1-B78433EE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A1C15-C3C5-4275-8362-CCC3B5A85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6458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8362"/>
            <a:ext cx="10972800" cy="61555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89991"/>
            <a:ext cx="5386917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89991"/>
            <a:ext cx="5389033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C04D-D8C4-408B-B280-53208A84F3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3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9952"/>
            <a:ext cx="10972800" cy="6155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6489" y="6264067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52127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812800" y="625524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14AE64-5CF3-42E6-AACF-B7B30C1068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48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19676"/>
            <a:ext cx="10972800" cy="61555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58902"/>
            <a:ext cx="10972800" cy="20149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358" y="6263854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C4F3D"/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3E7A9-7861-4583-814E-F10F5835721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007287" y="5914321"/>
            <a:ext cx="780356" cy="6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1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333" kern="1200">
          <a:solidFill>
            <a:srgbClr val="5C4F3D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067" kern="1200">
          <a:solidFill>
            <a:srgbClr val="5C4F3D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rgbClr val="5C4F3D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5C4F3D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rgbClr val="404040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4.jp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hart" Target="../charts/chart4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tobacconomics.org/research/cigarette-tax-scorecard-3rd-edition/" TargetMode="External"/><Relationship Id="rId5" Type="http://schemas.openxmlformats.org/officeDocument/2006/relationships/hyperlink" Target="https://twitter.com/Tobacconomics" TargetMode="External"/><Relationship Id="rId4" Type="http://schemas.openxmlformats.org/officeDocument/2006/relationships/hyperlink" Target="http://www.tobacconomics.org/" TargetMode="External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06D73-14D0-0879-36FD-6876F3310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AEDFCDA-EFB0-D7BB-3999-0167CD55917A}"/>
              </a:ext>
            </a:extLst>
          </p:cNvPr>
          <p:cNvGraphicFramePr>
            <a:graphicFrameLocks/>
          </p:cNvGraphicFramePr>
          <p:nvPr/>
        </p:nvGraphicFramePr>
        <p:xfrm>
          <a:off x="1455232" y="1726529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50BFA440-8E38-ABC2-B0D0-B7877A599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Cigarette tax policies in Burkina Faso, 2022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532546-88E9-B4FF-DFBA-9340DD39CF39}"/>
              </a:ext>
            </a:extLst>
          </p:cNvPr>
          <p:cNvSpPr txBox="1"/>
          <p:nvPr/>
        </p:nvSpPr>
        <p:spPr>
          <a:xfrm>
            <a:off x="234950" y="7155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 key tax components were assessed using a 5-point scale, with the overall score reflecting an average of Burkina Faso’s component scores.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C4D4A7-AB4D-4EA5-086C-EE2EE7484C2A}"/>
              </a:ext>
            </a:extLst>
          </p:cNvPr>
          <p:cNvSpPr txBox="1"/>
          <p:nvPr/>
        </p:nvSpPr>
        <p:spPr>
          <a:xfrm>
            <a:off x="234950" y="1088447"/>
            <a:ext cx="117221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scores reflect the current strengths and opportunities in Burkina Faso 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2BFAA53-3977-DE28-CD09-8F44BE0D90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817E63-E0C7-9FA9-A954-CB8FFC172A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508E24D-0080-F436-8D65-B5C74AACFCF6}"/>
              </a:ext>
            </a:extLst>
          </p:cNvPr>
          <p:cNvSpPr/>
          <p:nvPr/>
        </p:nvSpPr>
        <p:spPr>
          <a:xfrm>
            <a:off x="9720039" y="3437564"/>
            <a:ext cx="1758387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9980C7-346F-21C9-CD07-6922D1EBD55A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>
            <a:extLst>
              <a:ext uri="{FF2B5EF4-FFF2-40B4-BE49-F238E27FC236}">
                <a16:creationId xmlns:a16="http://schemas.microsoft.com/office/drawing/2014/main" id="{8D8F59CB-92F4-BDEB-96A7-BF3F2F76CD14}"/>
              </a:ext>
            </a:extLst>
          </p:cNvPr>
          <p:cNvSpPr/>
          <p:nvPr/>
        </p:nvSpPr>
        <p:spPr>
          <a:xfrm>
            <a:off x="2130375" y="6445090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3" name="Up Arrow 22">
            <a:extLst>
              <a:ext uri="{FF2B5EF4-FFF2-40B4-BE49-F238E27FC236}">
                <a16:creationId xmlns:a16="http://schemas.microsoft.com/office/drawing/2014/main" id="{4E09FC23-90C9-5E66-A5FD-1B29D2BF32D0}"/>
              </a:ext>
            </a:extLst>
          </p:cNvPr>
          <p:cNvSpPr/>
          <p:nvPr/>
        </p:nvSpPr>
        <p:spPr>
          <a:xfrm>
            <a:off x="9032582" y="1915297"/>
            <a:ext cx="1041400" cy="3016921"/>
          </a:xfrm>
          <a:prstGeom prst="upArrow">
            <a:avLst>
              <a:gd name="adj1" fmla="val 50000"/>
              <a:gd name="adj2" fmla="val 52830"/>
            </a:avLst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  <a:effectLst>
            <a:outerShdw blurRad="50800" dist="38100" dir="2700000" algn="tl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31576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56FDA-C59A-5CCD-1BE1-EC0051863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F8D5763-6695-AFC0-6071-FEBF889F5F25}"/>
              </a:ext>
            </a:extLst>
          </p:cNvPr>
          <p:cNvGraphicFramePr>
            <a:graphicFrameLocks/>
          </p:cNvGraphicFramePr>
          <p:nvPr/>
        </p:nvGraphicFramePr>
        <p:xfrm>
          <a:off x="1524000" y="1514156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1ED4C28F-CB72-D743-494A-008AB8964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Burkina Faso compare to other countries?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6C4894-D675-C487-AAD0-9F7F2EE82523}"/>
              </a:ext>
            </a:extLst>
          </p:cNvPr>
          <p:cNvSpPr txBox="1"/>
          <p:nvPr/>
        </p:nvSpPr>
        <p:spPr>
          <a:xfrm>
            <a:off x="23495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Burkina Faso’s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BDF6EEC-3A3D-E7BF-53F0-4302BFB68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BAA3BA-D13D-F00E-1E9E-EB8D888B880A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E425C7-6ECB-C779-264E-6BFEC42633E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>
            <a:extLst>
              <a:ext uri="{FF2B5EF4-FFF2-40B4-BE49-F238E27FC236}">
                <a16:creationId xmlns:a16="http://schemas.microsoft.com/office/drawing/2014/main" id="{9E75A66F-7BEF-EC4C-02F2-0E401231C285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4807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0D55D-88E3-0A06-AD81-F1B644B8B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8606CE1-8362-DEB6-9704-F2E08CCEEDAC}"/>
              </a:ext>
            </a:extLst>
          </p:cNvPr>
          <p:cNvGraphicFramePr>
            <a:graphicFrameLocks/>
          </p:cNvGraphicFramePr>
          <p:nvPr/>
        </p:nvGraphicFramePr>
        <p:xfrm>
          <a:off x="1524000" y="1519143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2D4D7ABA-C19D-3B5D-86E8-E85B8CB1A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Burkina Faso compare to other countries?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91664F-601D-019C-E625-20E551867C32}"/>
              </a:ext>
            </a:extLst>
          </p:cNvPr>
          <p:cNvSpPr txBox="1"/>
          <p:nvPr/>
        </p:nvSpPr>
        <p:spPr>
          <a:xfrm>
            <a:off x="234950" y="715573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components of Burkina Faso’s score in 2022 are compared to component scores in the region, income group, world, and top performers.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A6C4AA6-1F72-44B0-86CB-A86510A90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7ED283-E47F-301C-E004-7029B1404C71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B9310C-722E-B471-81C7-D71F6AE08C5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>
            <a:extLst>
              <a:ext uri="{FF2B5EF4-FFF2-40B4-BE49-F238E27FC236}">
                <a16:creationId xmlns:a16="http://schemas.microsoft.com/office/drawing/2014/main" id="{B84FCE45-6668-9576-F8E5-19347BC04B9F}"/>
              </a:ext>
            </a:extLst>
          </p:cNvPr>
          <p:cNvSpPr/>
          <p:nvPr/>
        </p:nvSpPr>
        <p:spPr>
          <a:xfrm>
            <a:off x="2130375" y="6460573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D9BE98-46CF-4B32-72BD-6367031CD94E}"/>
              </a:ext>
            </a:extLst>
          </p:cNvPr>
          <p:cNvSpPr/>
          <p:nvPr/>
        </p:nvSpPr>
        <p:spPr>
          <a:xfrm>
            <a:off x="4278754" y="1708920"/>
            <a:ext cx="2260591" cy="93265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AFFORDABILITY CHANGE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requires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743162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A02A1-580E-4694-E9B3-1D8E3CD8A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BA3E8E2-9FC6-F1B0-E3D5-398561CFCF36}"/>
              </a:ext>
            </a:extLst>
          </p:cNvPr>
          <p:cNvGraphicFramePr>
            <a:graphicFrameLocks/>
          </p:cNvGraphicFramePr>
          <p:nvPr/>
        </p:nvGraphicFramePr>
        <p:xfrm>
          <a:off x="1524000" y="1519347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C8B988AC-CFC1-7BE7-E353-E91B1FBFF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Burkina Faso’s cigarette tax policies over time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273189-970F-9AEB-8EFE-93FB144462A8}"/>
              </a:ext>
            </a:extLst>
          </p:cNvPr>
          <p:cNvSpPr txBox="1"/>
          <p:nvPr/>
        </p:nvSpPr>
        <p:spPr>
          <a:xfrm>
            <a:off x="234950" y="715572"/>
            <a:ext cx="1172210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Burkina Faso's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overall score increased significantly in 2018 with a decrease in 2020 due to a failure to reduce affordability over time.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Other component scores remained unchanged in 2022.</a:t>
            </a:r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id="{B5D8B10B-FFD3-2D04-0751-E0FE3B59D8AD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4A333D0-4161-24D2-56F4-42CE9F9716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E116D1-23D3-3F19-AD59-8B91A479A6E7}"/>
              </a:ext>
            </a:extLst>
          </p:cNvPr>
          <p:cNvPicPr>
            <a:picLocks/>
          </p:cNvPicPr>
          <p:nvPr/>
        </p:nvPicPr>
        <p:blipFill rotWithShape="1">
          <a:blip r:embed="rId8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11C558-706B-7A2F-0CD2-AD78468986D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4512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obacconomics1">
  <a:themeElements>
    <a:clrScheme name="tobacconomics">
      <a:dk1>
        <a:sysClr val="windowText" lastClr="000000"/>
      </a:dk1>
      <a:lt1>
        <a:sysClr val="window" lastClr="FFFFFF"/>
      </a:lt1>
      <a:dk2>
        <a:srgbClr val="5C4F3D"/>
      </a:dk2>
      <a:lt2>
        <a:srgbClr val="DFC98D"/>
      </a:lt2>
      <a:accent1>
        <a:srgbClr val="E57C23"/>
      </a:accent1>
      <a:accent2>
        <a:srgbClr val="67A1A0"/>
      </a:accent2>
      <a:accent3>
        <a:srgbClr val="CB4430"/>
      </a:accent3>
      <a:accent4>
        <a:srgbClr val="2E4E46"/>
      </a:accent4>
      <a:accent5>
        <a:srgbClr val="001419"/>
      </a:accent5>
      <a:accent6>
        <a:srgbClr val="DDC88E"/>
      </a:accent6>
      <a:hlink>
        <a:srgbClr val="E37D29"/>
      </a:hlink>
      <a:folHlink>
        <a:srgbClr val="141313"/>
      </a:folHlink>
    </a:clrScheme>
    <a:fontScheme name="Office 2">
      <a:maj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2700000" algn="tl" rotWithShape="0">
            <a:srgbClr val="000000">
              <a:alpha val="2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Georgia</vt:lpstr>
      <vt:lpstr>tobacconomics1</vt:lpstr>
      <vt:lpstr>Cigarette tax policies in Burkina Faso, 2022</vt:lpstr>
      <vt:lpstr>How does Burkina Faso compare to other countries?</vt:lpstr>
      <vt:lpstr>How does Burkina Faso compare to other countries?</vt:lpstr>
      <vt:lpstr>Burkina Faso’s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Boluwatife Aderounmu</dc:creator>
  <cp:lastModifiedBy>Boluwatife Aderounmu</cp:lastModifiedBy>
  <cp:revision>1</cp:revision>
  <dcterms:created xsi:type="dcterms:W3CDTF">2025-02-03T06:37:35Z</dcterms:created>
  <dcterms:modified xsi:type="dcterms:W3CDTF">2025-02-03T06:38:00Z</dcterms:modified>
</cp:coreProperties>
</file>