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325" r:id="rId2"/>
    <p:sldId id="326" r:id="rId3"/>
    <p:sldId id="327" r:id="rId4"/>
    <p:sldId id="32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48"/>
  </p:normalViewPr>
  <p:slideViewPr>
    <p:cSldViewPr snapToGrid="0">
      <p:cViewPr varScale="1">
        <p:scale>
          <a:sx n="112" d="100"/>
          <a:sy n="112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B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BB0-3548-9DC0-FAFA5E1076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3'!$B$1,'Slide 3'!$C$1,'Slide 3'!$D$1,'Slide 3'!$E$1,'Slide 3'!$E$655)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3'!$B$656:$F$656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4.5</c:v>
                </c:pt>
                <c:pt idx="3">
                  <c:v>3</c:v>
                </c:pt>
                <c:pt idx="4" formatCode="0.00">
                  <c:v>2.875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B0-3548-9DC0-FAFA5E1076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97299823"/>
        <c:axId val="2030327631"/>
      </c:barChart>
      <c:catAx>
        <c:axId val="1597299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0327631"/>
        <c:crosses val="autoZero"/>
        <c:auto val="1"/>
        <c:lblAlgn val="ctr"/>
        <c:lblOffset val="100"/>
        <c:noMultiLvlLbl val="0"/>
      </c:catAx>
      <c:valAx>
        <c:axId val="2030327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729982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B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706-774D-BECD-E9BCE925C5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3'!$A$656,'Slide 3'!$A$657,'Slide 3'!$A$658,'Slide 3'!$A$659,'Slide 3'!$A$660)</c:f>
              <c:strCache>
                <c:ptCount val="5"/>
                <c:pt idx="0">
                  <c:v>Belgium</c:v>
                </c:pt>
                <c:pt idx="1">
                  <c:v>European region average</c:v>
                </c:pt>
                <c:pt idx="2">
                  <c:v>High-income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'Slide 3'!$B$661:$F$661</c:f>
              <c:numCache>
                <c:formatCode>General</c:formatCode>
                <c:ptCount val="5"/>
                <c:pt idx="0" formatCode="0.00">
                  <c:v>2.875</c:v>
                </c:pt>
                <c:pt idx="1">
                  <c:v>2.64</c:v>
                </c:pt>
                <c:pt idx="2">
                  <c:v>2.61</c:v>
                </c:pt>
                <c:pt idx="3">
                  <c:v>1.99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06-774D-BECD-E9BCE925C5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9436799"/>
        <c:axId val="1597125887"/>
      </c:barChart>
      <c:catAx>
        <c:axId val="719436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7125887"/>
        <c:crosses val="autoZero"/>
        <c:auto val="1"/>
        <c:lblAlgn val="ctr"/>
        <c:lblOffset val="100"/>
        <c:noMultiLvlLbl val="0"/>
      </c:catAx>
      <c:valAx>
        <c:axId val="1597125887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943679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3'!$A$656</c:f>
              <c:strCache>
                <c:ptCount val="1"/>
                <c:pt idx="0">
                  <c:v>Belgium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3'!$B$656:$E$656</c:f>
              <c:numCache>
                <c:formatCode>General</c:formatCode>
                <c:ptCount val="4"/>
                <c:pt idx="0">
                  <c:v>4</c:v>
                </c:pt>
                <c:pt idx="1">
                  <c:v>0</c:v>
                </c:pt>
                <c:pt idx="2">
                  <c:v>4.5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65-6940-8D52-7E9DE1C6CF8C}"/>
            </c:ext>
          </c:extLst>
        </c:ser>
        <c:ser>
          <c:idx val="1"/>
          <c:order val="1"/>
          <c:tx>
            <c:strRef>
              <c:f>'Slide 3'!$A$657</c:f>
              <c:strCache>
                <c:ptCount val="1"/>
                <c:pt idx="0">
                  <c:v>European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3'!$B$657:$E$657</c:f>
              <c:numCache>
                <c:formatCode>General</c:formatCode>
                <c:ptCount val="4"/>
                <c:pt idx="0">
                  <c:v>2.98</c:v>
                </c:pt>
                <c:pt idx="1">
                  <c:v>0.47</c:v>
                </c:pt>
                <c:pt idx="2">
                  <c:v>3.59</c:v>
                </c:pt>
                <c:pt idx="3">
                  <c:v>3.63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65-6940-8D52-7E9DE1C6CF8C}"/>
            </c:ext>
          </c:extLst>
        </c:ser>
        <c:ser>
          <c:idx val="2"/>
          <c:order val="2"/>
          <c:tx>
            <c:strRef>
              <c:f>'Slide 3'!$A$658</c:f>
              <c:strCache>
                <c:ptCount val="1"/>
                <c:pt idx="0">
                  <c:v>High-income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3'!$B$658:$E$658</c:f>
              <c:numCache>
                <c:formatCode>General</c:formatCode>
                <c:ptCount val="4"/>
                <c:pt idx="0">
                  <c:v>3.56</c:v>
                </c:pt>
                <c:pt idx="1">
                  <c:v>0.26</c:v>
                </c:pt>
                <c:pt idx="2">
                  <c:v>3.3</c:v>
                </c:pt>
                <c:pt idx="3">
                  <c:v>3.38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65-6940-8D52-7E9DE1C6CF8C}"/>
            </c:ext>
          </c:extLst>
        </c:ser>
        <c:ser>
          <c:idx val="3"/>
          <c:order val="3"/>
          <c:tx>
            <c:strRef>
              <c:f>'Slide 3'!$A$659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BE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3'!$B$659:$E$659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65-6940-8D52-7E9DE1C6CF8C}"/>
            </c:ext>
          </c:extLst>
        </c:ser>
        <c:ser>
          <c:idx val="4"/>
          <c:order val="4"/>
          <c:tx>
            <c:strRef>
              <c:f>'Slide 3'!$A$660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3'!$B$660:$E$660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65-6940-8D52-7E9DE1C6CF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09356383"/>
        <c:axId val="930390112"/>
      </c:barChart>
      <c:catAx>
        <c:axId val="1309356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390112"/>
        <c:crosses val="autoZero"/>
        <c:auto val="1"/>
        <c:lblAlgn val="ctr"/>
        <c:lblOffset val="100"/>
        <c:noMultiLvlLbl val="0"/>
      </c:catAx>
      <c:valAx>
        <c:axId val="93039011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935638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3'!$A$663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7E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3'!$E$655)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3'!$B$663:$F$663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 formatCode="0.0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02-3A48-A7CB-2C60D1250179}"/>
            </c:ext>
          </c:extLst>
        </c:ser>
        <c:ser>
          <c:idx val="1"/>
          <c:order val="1"/>
          <c:tx>
            <c:strRef>
              <c:f>'Slide 3'!$A$664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3'!$E$655)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3'!$B$664:$F$664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 formatCode="0.00">
                  <c:v>3.25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02-3A48-A7CB-2C60D1250179}"/>
            </c:ext>
          </c:extLst>
        </c:ser>
        <c:ser>
          <c:idx val="2"/>
          <c:order val="2"/>
          <c:tx>
            <c:strRef>
              <c:f>'Slide 3'!$A$665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3'!$E$655)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3'!$B$665:$F$665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 formatCode="0.00">
                  <c:v>3.25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02-3A48-A7CB-2C60D1250179}"/>
            </c:ext>
          </c:extLst>
        </c:ser>
        <c:ser>
          <c:idx val="3"/>
          <c:order val="3"/>
          <c:tx>
            <c:strRef>
              <c:f>'Slide 3'!$A$666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3'!$E$655)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3'!$B$666:$F$666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 formatCode="0.00">
                  <c:v>3.25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02-3A48-A7CB-2C60D1250179}"/>
            </c:ext>
          </c:extLst>
        </c:ser>
        <c:ser>
          <c:idx val="4"/>
          <c:order val="4"/>
          <c:tx>
            <c:strRef>
              <c:f>'Slide 3'!$A$667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3'!$B$1,'Slide 3'!$C$1,'Slide 3'!$D$1,'Slide 3'!$E$1,'Slide 3'!$E$655)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3'!$B$667:$F$667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4.5</c:v>
                </c:pt>
                <c:pt idx="3">
                  <c:v>3</c:v>
                </c:pt>
                <c:pt idx="4" formatCode="0.00">
                  <c:v>2.875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02-3A48-A7CB-2C60D125017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0721712"/>
        <c:axId val="2030966927"/>
      </c:barChart>
      <c:catAx>
        <c:axId val="50072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0966927"/>
        <c:crosses val="autoZero"/>
        <c:auto val="1"/>
        <c:lblAlgn val="ctr"/>
        <c:lblOffset val="100"/>
        <c:noMultiLvlLbl val="0"/>
      </c:catAx>
      <c:valAx>
        <c:axId val="2030966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72171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954AC-1091-BF46-9418-4ED07399A5E8}" type="datetimeFigureOut">
              <a:rPr lang="en-US" smtClean="0"/>
              <a:t>1/20/25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C8772-3788-2F44-8E40-EA35D03D0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20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0269E-81EC-0B14-DAA7-FC11B43D4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11EC48-6E2A-D1F5-91BD-6D89E8DD19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AF4122-3970-A28D-4ABE-3F4175DC72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9E65D-43A6-ACAF-F2F3-CD55D35DD6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610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72" t="16589" r="7171" b="16312"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6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413" t="16252" r="18073" b="42645"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15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63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3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227E-FE1A-F94C-B234-08B89A1E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51C58-16CC-4E46-BE63-F53701B69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8901"/>
            <a:ext cx="10972800" cy="2408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A856A-F125-904A-9120-26987326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863-0AB4-A049-ABB7-F0E84241EEE9}" type="datetimeFigureOut">
              <a:rPr lang="en-US">
                <a:solidFill>
                  <a:prstClr val="black"/>
                </a:solidFill>
              </a:rPr>
              <a:pPr/>
              <a:t>1/17/25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9B39-0ACE-964C-8EDD-23473ADA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CE90-2A13-D541-AEF2-EFF6F490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05C-BACA-534A-9DFA-51293FAA6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17.1.25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52479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17.1.25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69701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35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9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6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hart" Target="../charts/chart4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obacconomics.org/research/cigarette-tax-scorecard-3rd-edition/" TargetMode="External"/><Relationship Id="rId5" Type="http://schemas.openxmlformats.org/officeDocument/2006/relationships/hyperlink" Target="https://twitter.com/Tobacconomics" TargetMode="External"/><Relationship Id="rId4" Type="http://schemas.openxmlformats.org/officeDocument/2006/relationships/hyperlink" Target="http://www.tobacconomics.org/" TargetMode="Externa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E4B5C-FF46-DB58-7215-ED736E42D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E32295-6BD4-2151-5440-EC4A56EBB104}"/>
              </a:ext>
            </a:extLst>
          </p:cNvPr>
          <p:cNvGraphicFramePr>
            <a:graphicFrameLocks/>
          </p:cNvGraphicFramePr>
          <p:nvPr/>
        </p:nvGraphicFramePr>
        <p:xfrm>
          <a:off x="1524000" y="165004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95CBC92D-0563-9D0F-BA54-FBFAC37A2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Belgium, 2022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658C64-2D57-36C6-D1A8-793940957355}"/>
              </a:ext>
            </a:extLst>
          </p:cNvPr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Belgium’s component scores.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6CDC9D-AC51-24CF-43A6-0499F69D53BD}"/>
              </a:ext>
            </a:extLst>
          </p:cNvPr>
          <p:cNvSpPr txBox="1"/>
          <p:nvPr/>
        </p:nvSpPr>
        <p:spPr>
          <a:xfrm>
            <a:off x="234950" y="1088447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Belgium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1616F53-7758-EC7A-D7B8-24D3209CDF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C260D34-2C62-F86B-8722-A5825BE23C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8279ABD-4CA0-F6CF-99A7-D6E07129B969}"/>
              </a:ext>
            </a:extLst>
          </p:cNvPr>
          <p:cNvSpPr/>
          <p:nvPr/>
        </p:nvSpPr>
        <p:spPr>
          <a:xfrm>
            <a:off x="9941636" y="2627286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" name="Up Arrow 22">
            <a:extLst>
              <a:ext uri="{FF2B5EF4-FFF2-40B4-BE49-F238E27FC236}">
                <a16:creationId xmlns:a16="http://schemas.microsoft.com/office/drawing/2014/main" id="{E0B00182-2F60-8AAB-AD8D-48CDBEB7E784}"/>
              </a:ext>
            </a:extLst>
          </p:cNvPr>
          <p:cNvSpPr/>
          <p:nvPr/>
        </p:nvSpPr>
        <p:spPr>
          <a:xfrm>
            <a:off x="9142620" y="1811307"/>
            <a:ext cx="1041400" cy="1465293"/>
          </a:xfrm>
          <a:prstGeom prst="upArrow">
            <a:avLst>
              <a:gd name="adj1" fmla="val 50000"/>
              <a:gd name="adj2" fmla="val 5283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8CC0F26A-5B87-02DF-F34A-8545381A51AC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5DEF3E-38CE-8C66-A983-17474FF55BFF}"/>
              </a:ext>
            </a:extLst>
          </p:cNvPr>
          <p:cNvPicPr>
            <a:picLocks/>
          </p:cNvPicPr>
          <p:nvPr/>
        </p:nvPicPr>
        <p:blipFill rotWithShape="1">
          <a:blip r:embed="rId9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8861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E1A74-1391-1428-69A5-7D6B36A2A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9BCCCCB-169F-5E68-3F3E-FF95F2E4C5FA}"/>
              </a:ext>
            </a:extLst>
          </p:cNvPr>
          <p:cNvGraphicFramePr>
            <a:graphicFrameLocks/>
          </p:cNvGraphicFramePr>
          <p:nvPr/>
        </p:nvGraphicFramePr>
        <p:xfrm>
          <a:off x="1524000" y="1514156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7A985547-6201-2546-1AD3-1B69A5FE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Belgium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33ABF2-B9EF-36BE-CF4F-AC32D57AA209}"/>
              </a:ext>
            </a:extLst>
          </p:cNvPr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Belgium’s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C62642B-BE1A-F752-E203-EBFEE14C9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E18CC8-D550-B81E-6E35-E603234D741E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B0A85C-18F4-0EFB-EE86-9ACA0BDFF4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1D55CAAA-EA0C-0B71-6D23-4C9DC25A5B57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78898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869C4-155D-BBFC-A13A-71E0D6A1C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81F271B-E961-EF2D-3FF0-4DE6676FA632}"/>
              </a:ext>
            </a:extLst>
          </p:cNvPr>
          <p:cNvGraphicFramePr>
            <a:graphicFrameLocks/>
          </p:cNvGraphicFramePr>
          <p:nvPr/>
        </p:nvGraphicFramePr>
        <p:xfrm>
          <a:off x="1524000" y="1516749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17A1D047-B2F9-1316-F43C-1C33C72BA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Belgium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5A2F3F-D36D-18AF-0E26-14CEEF23C89C}"/>
              </a:ext>
            </a:extLst>
          </p:cNvPr>
          <p:cNvSpPr txBox="1"/>
          <p:nvPr/>
        </p:nvSpPr>
        <p:spPr>
          <a:xfrm>
            <a:off x="234950" y="71557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Belgium’s score in 2022 are compared to component scores in the region, income group, world, and top performers.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C5FF64A-5022-33DA-FB5D-7F07B98AB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3EECB46-3ECE-37CC-B575-843BB3415FAF}"/>
              </a:ext>
            </a:extLst>
          </p:cNvPr>
          <p:cNvSpPr/>
          <p:nvPr/>
        </p:nvSpPr>
        <p:spPr>
          <a:xfrm>
            <a:off x="3909010" y="1635715"/>
            <a:ext cx="2186990" cy="92213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AFFORDABILITY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97CC3A-E225-EDB7-3676-CD34E5499171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9DFEBF-E307-F199-257A-8F0394427E7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5885ADC8-4DBC-19A8-682B-3B0FF79942E2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5277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B439B-33EA-B264-F227-0EA9723E0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D911068-5C1E-086D-32E5-71389D2A0E1E}"/>
              </a:ext>
            </a:extLst>
          </p:cNvPr>
          <p:cNvGraphicFramePr>
            <a:graphicFrameLocks/>
          </p:cNvGraphicFramePr>
          <p:nvPr/>
        </p:nvGraphicFramePr>
        <p:xfrm>
          <a:off x="1524000" y="1486442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3E4DC67-F3E9-9620-46CC-385BC18B2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Belgium’s cigarette tax policies over time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DAB98-F499-A596-84DA-11D356165996}"/>
              </a:ext>
            </a:extLst>
          </p:cNvPr>
          <p:cNvSpPr txBox="1"/>
          <p:nvPr/>
        </p:nvSpPr>
        <p:spPr>
          <a:xfrm>
            <a:off x="234950" y="715572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Belgium's overall score slightly decreased between 2014 and 2022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due to a drop in affordability change score.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Although there was an increase in the tax share score in 2022.</a:t>
            </a: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E440F190-C721-1C7A-6CED-864D019F8EB1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A96E96-227D-A254-CCF0-D74FC2C7F9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A0C74F-29BE-FC28-819D-3162F0C2EA4A}"/>
              </a:ext>
            </a:extLst>
          </p:cNvPr>
          <p:cNvPicPr>
            <a:picLocks/>
          </p:cNvPicPr>
          <p:nvPr/>
        </p:nvPicPr>
        <p:blipFill rotWithShape="1">
          <a:blip r:embed="rId8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087AA1-8574-BC80-41B7-67944024E7F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2276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Georgia</vt:lpstr>
      <vt:lpstr>tobacconomics1</vt:lpstr>
      <vt:lpstr>Cigarette tax policies in Belgium, 2022</vt:lpstr>
      <vt:lpstr>How does Belgium compare to other countries?</vt:lpstr>
      <vt:lpstr>How does Belgium compare to other countries?</vt:lpstr>
      <vt:lpstr>Belgium’s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2025-01-20T20:25:04Z</dcterms:created>
  <dcterms:modified xsi:type="dcterms:W3CDTF">2025-01-20T20:25:26Z</dcterms:modified>
</cp:coreProperties>
</file>