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12" r:id="rId3"/>
    <p:sldId id="313" r:id="rId4"/>
    <p:sldId id="314" r:id="rId5"/>
    <p:sldId id="3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3E-0443-9050-D2B708E39E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Sheet5!$BH$390:$BL$390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Sheet5!$BH$395:$BL$395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E-0443-9050-D2B708E39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4008944"/>
        <c:axId val="1083710480"/>
      </c:barChart>
      <c:catAx>
        <c:axId val="10840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710480"/>
        <c:crosses val="autoZero"/>
        <c:auto val="1"/>
        <c:lblAlgn val="ctr"/>
        <c:lblOffset val="100"/>
        <c:noMultiLvlLbl val="0"/>
      </c:catAx>
      <c:valAx>
        <c:axId val="108371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0089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1B4-F341-A524-2BC887F62F33}"/>
              </c:ext>
            </c:extLst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F8-1B4C-869D-862067F964F3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Sheet5!$BN$405:$BR$405</c:f>
              <c:strCache>
                <c:ptCount val="5"/>
                <c:pt idx="0">
                  <c:v>Bosnia and Herzegovina</c:v>
                </c:pt>
                <c:pt idx="1">
                  <c:v>European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Sheet5!$BN$410:$BR$410</c:f>
              <c:numCache>
                <c:formatCode>General</c:formatCode>
                <c:ptCount val="5"/>
                <c:pt idx="0">
                  <c:v>2.63</c:v>
                </c:pt>
                <c:pt idx="1">
                  <c:v>2.6354166666666665</c:v>
                </c:pt>
                <c:pt idx="2">
                  <c:v>1.984375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8-1B4C-869D-862067F96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4170464"/>
        <c:axId val="1231686592"/>
      </c:barChart>
      <c:catAx>
        <c:axId val="10841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686592"/>
        <c:crosses val="autoZero"/>
        <c:auto val="1"/>
        <c:lblAlgn val="ctr"/>
        <c:lblOffset val="100"/>
        <c:noMultiLvlLbl val="0"/>
      </c:catAx>
      <c:valAx>
        <c:axId val="123168659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170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Sheet5!$BN$405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Sheet5!$BM$406:$BM$410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Sheet5!$BN$406:$BN$410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9-3F42-8EF3-D704A4101FB1}"/>
            </c:ext>
          </c:extLst>
        </c:ser>
        <c:ser>
          <c:idx val="1"/>
          <c:order val="1"/>
          <c:tx>
            <c:strRef>
              <c:f>Sheet5!$BO$405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Sheet5!$BM$406:$BM$410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Sheet5!$BO$406:$BO$410</c:f>
              <c:numCache>
                <c:formatCode>General</c:formatCode>
                <c:ptCount val="5"/>
                <c:pt idx="0">
                  <c:v>2.9791666666666665</c:v>
                </c:pt>
                <c:pt idx="1">
                  <c:v>0.47169811320754718</c:v>
                </c:pt>
                <c:pt idx="2">
                  <c:v>3.5865384615384617</c:v>
                </c:pt>
                <c:pt idx="3">
                  <c:v>3.6346153846153846</c:v>
                </c:pt>
                <c:pt idx="4">
                  <c:v>2.6354166666666665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9-3F42-8EF3-D704A4101FB1}"/>
            </c:ext>
          </c:extLst>
        </c:ser>
        <c:ser>
          <c:idx val="2"/>
          <c:order val="2"/>
          <c:tx>
            <c:strRef>
              <c:f>Sheet5!$BP$405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Sheet5!$BM$406:$BM$410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Sheet5!$BP$406:$BP$410</c:f>
              <c:numCache>
                <c:formatCode>General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9-3F42-8EF3-D704A4101FB1}"/>
            </c:ext>
          </c:extLst>
        </c:ser>
        <c:ser>
          <c:idx val="3"/>
          <c:order val="3"/>
          <c:tx>
            <c:strRef>
              <c:f>Sheet5!$BQ$405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Sheet5!$BM$406:$BM$410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Sheet5!$BQ$406:$BQ$410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B9-3F42-8EF3-D704A4101FB1}"/>
            </c:ext>
          </c:extLst>
        </c:ser>
        <c:ser>
          <c:idx val="4"/>
          <c:order val="4"/>
          <c:tx>
            <c:strRef>
              <c:f>Sheet5!$BR$405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Sheet5!$BM$406:$BM$410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Sheet5!$BR$406:$BR$410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B9-3F42-8EF3-D704A4101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291312"/>
        <c:axId val="1907293024"/>
      </c:barChart>
      <c:catAx>
        <c:axId val="190729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293024"/>
        <c:crosses val="autoZero"/>
        <c:auto val="1"/>
        <c:lblAlgn val="ctr"/>
        <c:lblOffset val="100"/>
        <c:noMultiLvlLbl val="0"/>
      </c:catAx>
      <c:valAx>
        <c:axId val="19072930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2913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Sheet5!$BG$391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Sheet5!$BH$390:$BL$390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Sheet5!$BH$391:$BL$391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5-474A-8280-71BBDCA5D181}"/>
            </c:ext>
          </c:extLst>
        </c:ser>
        <c:ser>
          <c:idx val="1"/>
          <c:order val="1"/>
          <c:tx>
            <c:strRef>
              <c:f>Sheet5!$BG$392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Sheet5!$BH$390:$BL$390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Sheet5!$BH$392:$BL$392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5-474A-8280-71BBDCA5D181}"/>
            </c:ext>
          </c:extLst>
        </c:ser>
        <c:ser>
          <c:idx val="2"/>
          <c:order val="2"/>
          <c:tx>
            <c:strRef>
              <c:f>Sheet5!$BG$393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Sheet5!$BH$390:$BL$390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Sheet5!$BH$393:$BL$393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5-474A-8280-71BBDCA5D181}"/>
            </c:ext>
          </c:extLst>
        </c:ser>
        <c:ser>
          <c:idx val="3"/>
          <c:order val="3"/>
          <c:tx>
            <c:strRef>
              <c:f>Sheet5!$BG$394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Sheet5!$BH$390:$BL$390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Sheet5!$BH$394:$BL$394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5-474A-8280-71BBDCA5D181}"/>
            </c:ext>
          </c:extLst>
        </c:ser>
        <c:ser>
          <c:idx val="4"/>
          <c:order val="4"/>
          <c:tx>
            <c:strRef>
              <c:f>Sheet5!$BG$395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Sheet5!$BH$390:$BL$390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Sheet5!$BH$395:$BL$395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5-474A-8280-71BBDCA5D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0548032"/>
        <c:axId val="971334112"/>
      </c:barChart>
      <c:catAx>
        <c:axId val="9005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334112"/>
        <c:crosses val="autoZero"/>
        <c:auto val="1"/>
        <c:lblAlgn val="ctr"/>
        <c:lblOffset val="100"/>
        <c:noMultiLvlLbl val="0"/>
      </c:catAx>
      <c:valAx>
        <c:axId val="9713341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548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09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94011" y="2617863"/>
            <a:ext cx="1758387" cy="62230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320E22-9874-42D8-DE13-C7ADF12C6299}"/>
              </a:ext>
            </a:extLst>
          </p:cNvPr>
          <p:cNvGraphicFramePr>
            <a:graphicFrameLocks/>
          </p:cNvGraphicFramePr>
          <p:nvPr/>
        </p:nvGraphicFramePr>
        <p:xfrm>
          <a:off x="1524000" y="163465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1448198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Bosnia and Herzegovina, 2022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Bosnia and Herzegovina’s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Bosnia and Herzegovina to further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311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Bosnia and Herzegovina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Bosnia and Herzegovina’s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7C1C87-6349-55F8-7CAF-CBD66E5D2C43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2895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373EDF-D075-F76A-05D8-47B545B9D748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33750" y="1952198"/>
            <a:ext cx="2177034" cy="70565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Bosnia and Herzegovina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Bosnia and Herzegovina’s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6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Bosnia and Herzegovina’s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Bosnia and Herzegovina’s overall score declined since 2018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failure to reduce affordability over time and a decrease in cigarette prices. 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B2A039-86D1-946C-F5EC-AAB2946BDB13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56985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Bosnia and Herzegovina, 2022</vt:lpstr>
      <vt:lpstr>How does Bosnia and Herzegovina compare to other countries?</vt:lpstr>
      <vt:lpstr>How does Bosnia and Herzegovina compare to other countries?</vt:lpstr>
      <vt:lpstr>Bosnia and Herzegovina’s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10</cp:revision>
  <dcterms:created xsi:type="dcterms:W3CDTF">2024-06-20T15:48:00Z</dcterms:created>
  <dcterms:modified xsi:type="dcterms:W3CDTF">2024-06-20T16:27:23Z</dcterms:modified>
</cp:coreProperties>
</file>