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96" r:id="rId2"/>
    <p:sldId id="297" r:id="rId3"/>
    <p:sldId id="298" r:id="rId4"/>
    <p:sldId id="3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19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7-BB4E-8D17-9180EDBF91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3'!$B$574:$F$574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7-BB4E-8D17-9180EDBF91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9760527"/>
        <c:axId val="1191385919"/>
      </c:barChart>
      <c:catAx>
        <c:axId val="119976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385919"/>
        <c:crosses val="autoZero"/>
        <c:auto val="1"/>
        <c:lblAlgn val="ctr"/>
        <c:lblOffset val="100"/>
        <c:noMultiLvlLbl val="0"/>
      </c:catAx>
      <c:valAx>
        <c:axId val="119138591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7605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18-0E4A-96EB-48C453134D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3'!$A$574,'Slide 3'!$A$575,'Slide 3'!$A$576,'Slide 3'!$A$577,'Slide 3'!$A$578)</c:f>
              <c:strCache>
                <c:ptCount val="5"/>
                <c:pt idx="0">
                  <c:v>Azerbaijan</c:v>
                </c:pt>
                <c:pt idx="1">
                  <c:v>European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3'!$B$581:$F$581</c:f>
              <c:numCache>
                <c:formatCode>General</c:formatCode>
                <c:ptCount val="5"/>
                <c:pt idx="0" formatCode="0.00">
                  <c:v>0.875</c:v>
                </c:pt>
                <c:pt idx="1">
                  <c:v>2.64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8-0E4A-96EB-48C453134D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4828831"/>
        <c:axId val="1554885295"/>
      </c:barChart>
      <c:catAx>
        <c:axId val="155482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85295"/>
        <c:crosses val="autoZero"/>
        <c:auto val="1"/>
        <c:lblAlgn val="ctr"/>
        <c:lblOffset val="100"/>
        <c:noMultiLvlLbl val="0"/>
      </c:catAx>
      <c:valAx>
        <c:axId val="155488529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288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3'!$A$574</c:f>
              <c:strCache>
                <c:ptCount val="1"/>
                <c:pt idx="0">
                  <c:v>Azerbaijan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3'!$B$574:$E$574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E-FC41-BA5D-06EDD26E47EF}"/>
            </c:ext>
          </c:extLst>
        </c:ser>
        <c:ser>
          <c:idx val="1"/>
          <c:order val="1"/>
          <c:tx>
            <c:strRef>
              <c:f>'Slide 3'!$A$575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3'!$B$575:$E$575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E-FC41-BA5D-06EDD26E47EF}"/>
            </c:ext>
          </c:extLst>
        </c:ser>
        <c:ser>
          <c:idx val="2"/>
          <c:order val="2"/>
          <c:tx>
            <c:strRef>
              <c:f>'Slide 3'!$A$576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3'!$B$576:$E$576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EE-FC41-BA5D-06EDD26E47EF}"/>
            </c:ext>
          </c:extLst>
        </c:ser>
        <c:ser>
          <c:idx val="3"/>
          <c:order val="3"/>
          <c:tx>
            <c:strRef>
              <c:f>'Slide 3'!$A$577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3'!$B$577:$E$577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EE-FC41-BA5D-06EDD26E47EF}"/>
            </c:ext>
          </c:extLst>
        </c:ser>
        <c:ser>
          <c:idx val="4"/>
          <c:order val="4"/>
          <c:tx>
            <c:strRef>
              <c:f>'Slide 3'!$A$578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3'!$B$578:$E$578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EE-FC41-BA5D-06EDD26E47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7561727"/>
        <c:axId val="1553006207"/>
      </c:barChart>
      <c:catAx>
        <c:axId val="164756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006207"/>
        <c:crosses val="autoZero"/>
        <c:auto val="1"/>
        <c:lblAlgn val="ctr"/>
        <c:lblOffset val="100"/>
        <c:noMultiLvlLbl val="0"/>
      </c:catAx>
      <c:valAx>
        <c:axId val="155300620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5617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3'!$A$568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6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3'!$B$568:$F$568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1-EA4D-91AE-D7DF2537B526}"/>
            </c:ext>
          </c:extLst>
        </c:ser>
        <c:ser>
          <c:idx val="1"/>
          <c:order val="1"/>
          <c:tx>
            <c:strRef>
              <c:f>'Slide 3'!$A$569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3'!$B$569:$F$569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1-EA4D-91AE-D7DF2537B526}"/>
            </c:ext>
          </c:extLst>
        </c:ser>
        <c:ser>
          <c:idx val="2"/>
          <c:order val="2"/>
          <c:tx>
            <c:strRef>
              <c:f>'Slide 3'!$A$570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3'!$B$570:$F$570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1-EA4D-91AE-D7DF2537B526}"/>
            </c:ext>
          </c:extLst>
        </c:ser>
        <c:ser>
          <c:idx val="3"/>
          <c:order val="3"/>
          <c:tx>
            <c:strRef>
              <c:f>'Slide 3'!$A$571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3'!$B$571:$F$571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1-EA4D-91AE-D7DF2537B526}"/>
            </c:ext>
          </c:extLst>
        </c:ser>
        <c:ser>
          <c:idx val="4"/>
          <c:order val="4"/>
          <c:tx>
            <c:strRef>
              <c:f>'Slide 3'!$A$572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3'!$B$572:$F$572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B1-EA4D-91AE-D7DF2537B5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4534239"/>
        <c:axId val="645800575"/>
      </c:barChart>
      <c:catAx>
        <c:axId val="155453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800575"/>
        <c:crosses val="autoZero"/>
        <c:auto val="1"/>
        <c:lblAlgn val="ctr"/>
        <c:lblOffset val="100"/>
        <c:noMultiLvlLbl val="0"/>
      </c:catAx>
      <c:valAx>
        <c:axId val="64580057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5342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26CA-F2EC-D441-A280-4686F68E233C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90EC-AB5E-B443-9B44-318228FB3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9BA69-9666-8160-D1AB-714B06CB7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6056E-B010-DCAA-430B-9C3185FFD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6AF03-F525-A74A-2CFD-C77FD6853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A8CB5-A3A8-6795-8CFB-D48D11E34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18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1/6/25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6.1.25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2778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6.1.25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5289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BB2D-3533-8913-3603-2C2F816C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03433F-37B0-7264-1E42-B4BDD829E00B}"/>
              </a:ext>
            </a:extLst>
          </p:cNvPr>
          <p:cNvGraphicFramePr>
            <a:graphicFrameLocks/>
          </p:cNvGraphicFramePr>
          <p:nvPr/>
        </p:nvGraphicFramePr>
        <p:xfrm>
          <a:off x="1528977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C581F3-1637-95D7-3DC7-5E586A91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Azerbaijan,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54A7F-5CA8-E406-C18B-BCB71E0A30B4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Azerbaijan’s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D4EC1-82DA-47A5-92ED-CC85C0628D5D}"/>
              </a:ext>
            </a:extLst>
          </p:cNvPr>
          <p:cNvSpPr txBox="1"/>
          <p:nvPr/>
        </p:nvSpPr>
        <p:spPr>
          <a:xfrm>
            <a:off x="234950" y="1162589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Azerbaijan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600425-DD86-5E1A-C934-9F2B6B8B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620836-1478-ACF7-E0F7-24361DAA6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6784F8-24A3-BE47-E116-12ACE6C25ED3}"/>
              </a:ext>
            </a:extLst>
          </p:cNvPr>
          <p:cNvSpPr/>
          <p:nvPr/>
        </p:nvSpPr>
        <p:spPr>
          <a:xfrm>
            <a:off x="9939148" y="3452287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AD380-3FC1-4E09-606F-956E7EA30A9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705C9CC6-AC26-5518-71F6-5AB4F8DA9D15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0652A6B4-54A5-C5F4-9891-4752F03EEAA1}"/>
              </a:ext>
            </a:extLst>
          </p:cNvPr>
          <p:cNvSpPr/>
          <p:nvPr/>
        </p:nvSpPr>
        <p:spPr>
          <a:xfrm>
            <a:off x="9119080" y="1915297"/>
            <a:ext cx="1041400" cy="3027406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066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9F8B0-579B-812E-1DA8-E90F0004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B36560-5FC2-7468-70DA-70918C241D34}"/>
              </a:ext>
            </a:extLst>
          </p:cNvPr>
          <p:cNvGraphicFramePr>
            <a:graphicFrameLocks/>
          </p:cNvGraphicFramePr>
          <p:nvPr/>
        </p:nvGraphicFramePr>
        <p:xfrm>
          <a:off x="1511643" y="158632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3E6CF73-4D07-AC32-F2C5-B6A9D07E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" y="31418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Azerbaijan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BA0FCD-5426-F483-41D6-09F650D604CB}"/>
              </a:ext>
            </a:extLst>
          </p:cNvPr>
          <p:cNvSpPr txBox="1"/>
          <p:nvPr/>
        </p:nvSpPr>
        <p:spPr>
          <a:xfrm>
            <a:off x="370875" y="105285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Azerbaijan’s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43C33C-8B9C-F3EE-21B6-CD2BADA2F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34CD8-20C0-79EC-BE53-27D47360A7A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49290-3B6D-70DC-8677-A77AF2B5E0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B22D26C1-F088-266D-1689-4559E6A6020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879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2151C-32AF-2365-6E09-AA7BA9D8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F221AE-3699-318B-9E04-1BBE8C799B58}"/>
              </a:ext>
            </a:extLst>
          </p:cNvPr>
          <p:cNvGraphicFramePr>
            <a:graphicFrameLocks/>
          </p:cNvGraphicFramePr>
          <p:nvPr/>
        </p:nvGraphicFramePr>
        <p:xfrm>
          <a:off x="1524000" y="172895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612A8B0-16CD-AD6D-44A0-B96140F8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335871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Azerbaijan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39148-D6BE-6FD9-84C2-D979500C7F9A}"/>
              </a:ext>
            </a:extLst>
          </p:cNvPr>
          <p:cNvSpPr txBox="1"/>
          <p:nvPr/>
        </p:nvSpPr>
        <p:spPr>
          <a:xfrm>
            <a:off x="234950" y="106156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Azerbaijan’s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7DD092-E9F2-0211-CF4E-C9D193D85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D872D-84AB-240A-DAC7-628B5FC872F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C7E40-0925-4E31-5D5E-72A263C0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258D9257-BDD5-3223-B88B-407689B779F0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8E12D-C1CE-091B-30FF-508BC978D394}"/>
              </a:ext>
            </a:extLst>
          </p:cNvPr>
          <p:cNvSpPr/>
          <p:nvPr/>
        </p:nvSpPr>
        <p:spPr>
          <a:xfrm>
            <a:off x="3937687" y="1934576"/>
            <a:ext cx="1612252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CIGARETTE PRICE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9396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2AF8-F06E-EDB7-2303-E7E04173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BE97EC-84C2-5CAA-81D7-99BEB665AF26}"/>
              </a:ext>
            </a:extLst>
          </p:cNvPr>
          <p:cNvGraphicFramePr>
            <a:graphicFrameLocks/>
          </p:cNvGraphicFramePr>
          <p:nvPr/>
        </p:nvGraphicFramePr>
        <p:xfrm>
          <a:off x="1524000" y="165039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0BAF7EA-919B-DB70-5145-41AB6197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9" y="347242"/>
            <a:ext cx="117221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Azerbaijan’s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19B4F-D1BB-8003-524F-AFDC76DFC562}"/>
              </a:ext>
            </a:extLst>
          </p:cNvPr>
          <p:cNvSpPr txBox="1"/>
          <p:nvPr/>
        </p:nvSpPr>
        <p:spPr>
          <a:xfrm>
            <a:off x="234950" y="959390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Azerbaijan's overall score increased before falling again between 2014 and 2020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due to the large increase and drop in the affordability change score.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C59A910C-54FA-C3D4-3790-4B9FF84829A3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19F20E-DCBB-46D7-7AA0-786187850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DF970-4349-7D45-E906-1ED3E10C8372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3D826-36FA-30BB-C135-5498830B2A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77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Azerbaijan, 2022</vt:lpstr>
      <vt:lpstr>How does Azerbaijan compare to other countries?</vt:lpstr>
      <vt:lpstr>How does Azerbaijan compare to other countries?</vt:lpstr>
      <vt:lpstr>Azerbaijan’s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2025-01-20T20:18:55Z</dcterms:created>
  <dcterms:modified xsi:type="dcterms:W3CDTF">2025-01-20T20:19:27Z</dcterms:modified>
</cp:coreProperties>
</file>