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7"/>
  </p:notesMasterIdLst>
  <p:sldIdLst>
    <p:sldId id="307" r:id="rId3"/>
    <p:sldId id="308" r:id="rId4"/>
    <p:sldId id="309" r:id="rId5"/>
    <p:sldId id="31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7D-2F48-AB33-8BE8D70101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Sheet5!$BJ$339:$BN$339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Sheet5!$BJ$344:$BN$344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4.5</c:v>
                </c:pt>
                <c:pt idx="3">
                  <c:v>2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D-2F48-AB33-8BE8D7010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9542992"/>
        <c:axId val="1009038400"/>
      </c:barChart>
      <c:catAx>
        <c:axId val="100954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038400"/>
        <c:crosses val="autoZero"/>
        <c:auto val="1"/>
        <c:lblAlgn val="ctr"/>
        <c:lblOffset val="100"/>
        <c:noMultiLvlLbl val="0"/>
      </c:catAx>
      <c:valAx>
        <c:axId val="100903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5429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31-3E43-ABBD-FD87EC6A37AD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Sheet5!$BQ$344:$BU$344</c:f>
              <c:strCache>
                <c:ptCount val="5"/>
                <c:pt idx="0">
                  <c:v>Argentina</c:v>
                </c:pt>
                <c:pt idx="1">
                  <c:v>Region of the Americas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Sheet5!$BQ$349:$BU$349</c:f>
              <c:numCache>
                <c:formatCode>General</c:formatCode>
                <c:ptCount val="5"/>
                <c:pt idx="0">
                  <c:v>1.88</c:v>
                </c:pt>
                <c:pt idx="1">
                  <c:v>1.9696969696969697</c:v>
                </c:pt>
                <c:pt idx="2">
                  <c:v>1.984375</c:v>
                </c:pt>
                <c:pt idx="3">
                  <c:v>1.9911764705882353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1-3E43-ABBD-FD87EC6A3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835712"/>
        <c:axId val="972369248"/>
      </c:barChart>
      <c:catAx>
        <c:axId val="15483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369248"/>
        <c:crosses val="autoZero"/>
        <c:auto val="1"/>
        <c:lblAlgn val="ctr"/>
        <c:lblOffset val="100"/>
        <c:noMultiLvlLbl val="0"/>
      </c:catAx>
      <c:valAx>
        <c:axId val="97236924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8357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Sheet5!$BQ$344</c:f>
              <c:strCache>
                <c:ptCount val="1"/>
                <c:pt idx="0">
                  <c:v>Argentina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Sheet5!$BP$345:$BP$349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Sheet5!$BQ$345:$BQ$349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4.5</c:v>
                </c:pt>
                <c:pt idx="3">
                  <c:v>2</c:v>
                </c:pt>
                <c:pt idx="4">
                  <c:v>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B-2642-9280-8F124EF8341C}"/>
            </c:ext>
          </c:extLst>
        </c:ser>
        <c:ser>
          <c:idx val="1"/>
          <c:order val="1"/>
          <c:tx>
            <c:strRef>
              <c:f>Sheet5!$BR$344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Sheet5!$BP$345:$BP$349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Sheet5!$BR$345:$BR$349</c:f>
              <c:numCache>
                <c:formatCode>General</c:formatCode>
                <c:ptCount val="5"/>
                <c:pt idx="0">
                  <c:v>2.5454545454545454</c:v>
                </c:pt>
                <c:pt idx="1">
                  <c:v>0.3235294117647059</c:v>
                </c:pt>
                <c:pt idx="2">
                  <c:v>1.6</c:v>
                </c:pt>
                <c:pt idx="3">
                  <c:v>3.2857142857142856</c:v>
                </c:pt>
                <c:pt idx="4">
                  <c:v>1.9696969696969697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0B-2642-9280-8F124EF8341C}"/>
            </c:ext>
          </c:extLst>
        </c:ser>
        <c:ser>
          <c:idx val="2"/>
          <c:order val="2"/>
          <c:tx>
            <c:strRef>
              <c:f>Sheet5!$BS$344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Sheet5!$BP$345:$BP$349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Sheet5!$BS$345:$BS$349</c:f>
              <c:numCache>
                <c:formatCode>General</c:formatCode>
                <c:ptCount val="5"/>
                <c:pt idx="0">
                  <c:v>2.2708333333333335</c:v>
                </c:pt>
                <c:pt idx="1">
                  <c:v>0.63461538461538458</c:v>
                </c:pt>
                <c:pt idx="2">
                  <c:v>2.1226415094339623</c:v>
                </c:pt>
                <c:pt idx="3">
                  <c:v>3.0188679245283021</c:v>
                </c:pt>
                <c:pt idx="4">
                  <c:v>1.984375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0B-2642-9280-8F124EF8341C}"/>
            </c:ext>
          </c:extLst>
        </c:ser>
        <c:ser>
          <c:idx val="3"/>
          <c:order val="3"/>
          <c:tx>
            <c:strRef>
              <c:f>Sheet5!$BT$344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Sheet5!$BP$345:$BP$349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Sheet5!$BT$345:$BT$349</c:f>
              <c:numCache>
                <c:formatCode>General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0B-2642-9280-8F124EF8341C}"/>
            </c:ext>
          </c:extLst>
        </c:ser>
        <c:ser>
          <c:idx val="4"/>
          <c:order val="4"/>
          <c:tx>
            <c:strRef>
              <c:f>Sheet5!$BU$344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Sheet5!$BP$345:$BP$349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Sheet5!$BU$345:$BU$349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0B-2642-9280-8F124EF83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9231408"/>
        <c:axId val="1009517216"/>
      </c:barChart>
      <c:catAx>
        <c:axId val="100923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517216"/>
        <c:crosses val="autoZero"/>
        <c:auto val="1"/>
        <c:lblAlgn val="ctr"/>
        <c:lblOffset val="100"/>
        <c:noMultiLvlLbl val="0"/>
      </c:catAx>
      <c:valAx>
        <c:axId val="10095172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2314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Sheet5!$BI$340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Sheet5!$BJ$339:$BN$339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Sheet5!$BJ$340:$BN$340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3.5</c:v>
                </c:pt>
                <c:pt idx="3">
                  <c:v>2</c:v>
                </c:pt>
                <c:pt idx="4" formatCode="0.00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1-B94D-97E2-6A3A7445CD76}"/>
            </c:ext>
          </c:extLst>
        </c:ser>
        <c:ser>
          <c:idx val="1"/>
          <c:order val="1"/>
          <c:tx>
            <c:strRef>
              <c:f>Sheet5!$BI$341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Sheet5!$BJ$339:$BN$339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Sheet5!$BJ$341:$BN$341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4.5</c:v>
                </c:pt>
                <c:pt idx="3">
                  <c:v>2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1-B94D-97E2-6A3A7445CD76}"/>
            </c:ext>
          </c:extLst>
        </c:ser>
        <c:ser>
          <c:idx val="2"/>
          <c:order val="2"/>
          <c:tx>
            <c:strRef>
              <c:f>Sheet5!$BI$342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Sheet5!$BJ$339:$BN$339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Sheet5!$BJ$342:$BN$342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4.5</c:v>
                </c:pt>
                <c:pt idx="3">
                  <c:v>2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1-B94D-97E2-6A3A7445CD76}"/>
            </c:ext>
          </c:extLst>
        </c:ser>
        <c:ser>
          <c:idx val="3"/>
          <c:order val="3"/>
          <c:tx>
            <c:strRef>
              <c:f>Sheet5!$BI$343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Sheet5!$BJ$339:$BN$339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Sheet5!$BJ$343:$BN$343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4.5</c:v>
                </c:pt>
                <c:pt idx="3">
                  <c:v>2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A1-B94D-97E2-6A3A7445CD76}"/>
            </c:ext>
          </c:extLst>
        </c:ser>
        <c:ser>
          <c:idx val="4"/>
          <c:order val="4"/>
          <c:tx>
            <c:strRef>
              <c:f>Sheet5!$BI$344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Sheet5!$BJ$339:$BN$339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Sheet5!$BJ$344:$BN$344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4.5</c:v>
                </c:pt>
                <c:pt idx="3">
                  <c:v>2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A1-B94D-97E2-6A3A7445C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8927472"/>
        <c:axId val="1009653760"/>
      </c:barChart>
      <c:catAx>
        <c:axId val="100892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653760"/>
        <c:crosses val="autoZero"/>
        <c:auto val="1"/>
        <c:lblAlgn val="ctr"/>
        <c:lblOffset val="100"/>
        <c:noMultiLvlLbl val="0"/>
      </c:catAx>
      <c:valAx>
        <c:axId val="100965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9274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3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761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01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47BCC90-16ED-A4D2-05A7-BFC66EDBE3DA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/>
          <p:cNvSpPr/>
          <p:nvPr/>
        </p:nvSpPr>
        <p:spPr>
          <a:xfrm>
            <a:off x="9894011" y="2617863"/>
            <a:ext cx="1758387" cy="62230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9130705" y="1791966"/>
            <a:ext cx="1041400" cy="2208533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Argentina,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Argentina’s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Argentina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198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Argentina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Argentina’s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4FD068-8ABA-5239-4798-5CEC1D06E4D2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603210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A56FAF1-88CB-ACFA-26C0-60C671A59013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309366" y="1938528"/>
            <a:ext cx="2213610" cy="7168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Argentina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Argentina’s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354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Argentina’s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Argentina’s overall score largely stayed the same, although it decreased slightly from 2020 to 2022 due to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decrease in cigarette prices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0ED755C-0D7D-B266-F5DC-4C1C143AD7B4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1234107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225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Georgia</vt:lpstr>
      <vt:lpstr>tobacconomics1</vt:lpstr>
      <vt:lpstr>1_tobacconomics1</vt:lpstr>
      <vt:lpstr>Cigarette tax policies in Argentina, 2022</vt:lpstr>
      <vt:lpstr>How does Argentina compare to other countries?</vt:lpstr>
      <vt:lpstr>How does Argentina compare to other countries?</vt:lpstr>
      <vt:lpstr>Argentina’s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9</cp:revision>
  <dcterms:created xsi:type="dcterms:W3CDTF">2024-06-20T15:48:00Z</dcterms:created>
  <dcterms:modified xsi:type="dcterms:W3CDTF">2024-06-20T16:25:18Z</dcterms:modified>
</cp:coreProperties>
</file>