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083" r:id="rId3"/>
    <p:sldId id="1337" r:id="rId4"/>
    <p:sldId id="1339" r:id="rId5"/>
    <p:sldId id="1340" r:id="rId6"/>
    <p:sldId id="467" r:id="rId7"/>
    <p:sldId id="871" r:id="rId8"/>
    <p:sldId id="2101" r:id="rId9"/>
    <p:sldId id="2102" r:id="rId10"/>
    <p:sldId id="2100" r:id="rId11"/>
    <p:sldId id="2081" r:id="rId12"/>
    <p:sldId id="2082" r:id="rId13"/>
    <p:sldId id="2072" r:id="rId14"/>
    <p:sldId id="2073" r:id="rId15"/>
    <p:sldId id="2075" r:id="rId16"/>
    <p:sldId id="2077" r:id="rId17"/>
    <p:sldId id="2078" r:id="rId18"/>
    <p:sldId id="2079" r:id="rId19"/>
    <p:sldId id="2086" r:id="rId20"/>
    <p:sldId id="2087" r:id="rId21"/>
    <p:sldId id="2096" r:id="rId22"/>
    <p:sldId id="2099" r:id="rId23"/>
    <p:sldId id="2098" r:id="rId24"/>
    <p:sldId id="2097" r:id="rId25"/>
    <p:sldId id="44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ysClr val="windowText" lastClr="000000"/>
                </a:solidFill>
              </a:rPr>
              <a:t>ENDS</a:t>
            </a:r>
            <a:r>
              <a:rPr lang="en-US" b="1" baseline="0">
                <a:solidFill>
                  <a:sysClr val="windowText" lastClr="000000"/>
                </a:solidFill>
              </a:rPr>
              <a:t> Disposable Sales Volume and Price per Piece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baseline="0">
                <a:solidFill>
                  <a:sysClr val="windowText" lastClr="000000"/>
                </a:solidFill>
              </a:rPr>
              <a:t>Total US Market - Combined Convenience and FDM Stores </a:t>
            </a:r>
            <a:endParaRPr lang="en-US" sz="1200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[All_Nielsen_Trends_2016_Final.xls]ENDS!$J$2</c:f>
              <c:strCache>
                <c:ptCount val="1"/>
                <c:pt idx="0">
                  <c:v>Sales Volume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[All_Nielsen_Trends_2016_Final.xls]ENDS!$C$3:$C$30</c:f>
              <c:strCache>
                <c:ptCount val="28"/>
                <c:pt idx="0">
                  <c:v>Q1 2010</c:v>
                </c:pt>
                <c:pt idx="1">
                  <c:v>Q2 2010</c:v>
                </c:pt>
                <c:pt idx="2">
                  <c:v>Q3 2010</c:v>
                </c:pt>
                <c:pt idx="3">
                  <c:v>Q4 2010</c:v>
                </c:pt>
                <c:pt idx="4">
                  <c:v>Q1 2011</c:v>
                </c:pt>
                <c:pt idx="5">
                  <c:v>Q2 2011</c:v>
                </c:pt>
                <c:pt idx="6">
                  <c:v>Q3 2011</c:v>
                </c:pt>
                <c:pt idx="7">
                  <c:v>Q4 2011</c:v>
                </c:pt>
                <c:pt idx="8">
                  <c:v>Q1 2012</c:v>
                </c:pt>
                <c:pt idx="9">
                  <c:v>Q2 2012</c:v>
                </c:pt>
                <c:pt idx="10">
                  <c:v>Q3 2012</c:v>
                </c:pt>
                <c:pt idx="11">
                  <c:v>Q4 2012</c:v>
                </c:pt>
                <c:pt idx="12">
                  <c:v>Q1 2013</c:v>
                </c:pt>
                <c:pt idx="13">
                  <c:v>Q2 2013</c:v>
                </c:pt>
                <c:pt idx="14">
                  <c:v>Q3 2013</c:v>
                </c:pt>
                <c:pt idx="15">
                  <c:v>Q4 2013</c:v>
                </c:pt>
                <c:pt idx="16">
                  <c:v>Q1 2014</c:v>
                </c:pt>
                <c:pt idx="17">
                  <c:v>Q2 2014</c:v>
                </c:pt>
                <c:pt idx="18">
                  <c:v>Q3 2014</c:v>
                </c:pt>
                <c:pt idx="19">
                  <c:v>Q4 2014</c:v>
                </c:pt>
                <c:pt idx="20">
                  <c:v>Q1 2015</c:v>
                </c:pt>
                <c:pt idx="21">
                  <c:v>Q2 2015</c:v>
                </c:pt>
                <c:pt idx="22">
                  <c:v>Q3 2015</c:v>
                </c:pt>
                <c:pt idx="23">
                  <c:v>Q4 2015</c:v>
                </c:pt>
                <c:pt idx="24">
                  <c:v>Q1 2016</c:v>
                </c:pt>
                <c:pt idx="25">
                  <c:v>Q2 2016</c:v>
                </c:pt>
                <c:pt idx="26">
                  <c:v>Q3 2016</c:v>
                </c:pt>
                <c:pt idx="27">
                  <c:v>Q4 2016</c:v>
                </c:pt>
              </c:strCache>
            </c:strRef>
          </c:cat>
          <c:val>
            <c:numRef>
              <c:f>[All_Nielsen_Trends_2016_Final.xls]ENDS!$J$3:$J$30</c:f>
              <c:numCache>
                <c:formatCode>_(* #,##0_);_(* \(#,##0\);_(* "-"??_);_(@_)</c:formatCode>
                <c:ptCount val="28"/>
                <c:pt idx="0">
                  <c:v>29259</c:v>
                </c:pt>
                <c:pt idx="1">
                  <c:v>25258</c:v>
                </c:pt>
                <c:pt idx="2">
                  <c:v>38969</c:v>
                </c:pt>
                <c:pt idx="3">
                  <c:v>207194</c:v>
                </c:pt>
                <c:pt idx="4">
                  <c:v>815325</c:v>
                </c:pt>
                <c:pt idx="5">
                  <c:v>838679</c:v>
                </c:pt>
                <c:pt idx="6">
                  <c:v>631399</c:v>
                </c:pt>
                <c:pt idx="7">
                  <c:v>955119</c:v>
                </c:pt>
                <c:pt idx="8">
                  <c:v>2349028</c:v>
                </c:pt>
                <c:pt idx="9">
                  <c:v>2498205</c:v>
                </c:pt>
                <c:pt idx="10">
                  <c:v>2574289</c:v>
                </c:pt>
                <c:pt idx="11">
                  <c:v>3956955</c:v>
                </c:pt>
                <c:pt idx="12">
                  <c:v>9915768</c:v>
                </c:pt>
                <c:pt idx="13">
                  <c:v>11093663</c:v>
                </c:pt>
                <c:pt idx="14">
                  <c:v>10727906</c:v>
                </c:pt>
                <c:pt idx="15">
                  <c:v>9716160</c:v>
                </c:pt>
                <c:pt idx="16">
                  <c:v>11049813</c:v>
                </c:pt>
                <c:pt idx="17">
                  <c:v>7818175</c:v>
                </c:pt>
                <c:pt idx="18">
                  <c:v>6856325</c:v>
                </c:pt>
                <c:pt idx="19">
                  <c:v>6532665</c:v>
                </c:pt>
                <c:pt idx="20">
                  <c:v>6105520</c:v>
                </c:pt>
                <c:pt idx="21">
                  <c:v>5512573</c:v>
                </c:pt>
                <c:pt idx="22">
                  <c:v>5158609</c:v>
                </c:pt>
                <c:pt idx="23">
                  <c:v>4580029</c:v>
                </c:pt>
                <c:pt idx="24">
                  <c:v>5005771</c:v>
                </c:pt>
                <c:pt idx="25">
                  <c:v>4715360</c:v>
                </c:pt>
                <c:pt idx="26">
                  <c:v>4554611</c:v>
                </c:pt>
                <c:pt idx="27">
                  <c:v>4059077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51-4465-97AB-E03E11EE9E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9781872"/>
        <c:axId val="1"/>
      </c:lineChart>
      <c:lineChart>
        <c:grouping val="standard"/>
        <c:varyColors val="0"/>
        <c:ser>
          <c:idx val="1"/>
          <c:order val="1"/>
          <c:tx>
            <c:strRef>
              <c:f>[All_Nielsen_Trends_2016_Final.xls]ENDS!$K$2</c:f>
              <c:strCache>
                <c:ptCount val="1"/>
                <c:pt idx="0">
                  <c:v>Real Price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[All_Nielsen_Trends_2016_Final.xls]ENDS!$C$3:$C$30</c:f>
              <c:strCache>
                <c:ptCount val="28"/>
                <c:pt idx="0">
                  <c:v>Q1 2010</c:v>
                </c:pt>
                <c:pt idx="1">
                  <c:v>Q2 2010</c:v>
                </c:pt>
                <c:pt idx="2">
                  <c:v>Q3 2010</c:v>
                </c:pt>
                <c:pt idx="3">
                  <c:v>Q4 2010</c:v>
                </c:pt>
                <c:pt idx="4">
                  <c:v>Q1 2011</c:v>
                </c:pt>
                <c:pt idx="5">
                  <c:v>Q2 2011</c:v>
                </c:pt>
                <c:pt idx="6">
                  <c:v>Q3 2011</c:v>
                </c:pt>
                <c:pt idx="7">
                  <c:v>Q4 2011</c:v>
                </c:pt>
                <c:pt idx="8">
                  <c:v>Q1 2012</c:v>
                </c:pt>
                <c:pt idx="9">
                  <c:v>Q2 2012</c:v>
                </c:pt>
                <c:pt idx="10">
                  <c:v>Q3 2012</c:v>
                </c:pt>
                <c:pt idx="11">
                  <c:v>Q4 2012</c:v>
                </c:pt>
                <c:pt idx="12">
                  <c:v>Q1 2013</c:v>
                </c:pt>
                <c:pt idx="13">
                  <c:v>Q2 2013</c:v>
                </c:pt>
                <c:pt idx="14">
                  <c:v>Q3 2013</c:v>
                </c:pt>
                <c:pt idx="15">
                  <c:v>Q4 2013</c:v>
                </c:pt>
                <c:pt idx="16">
                  <c:v>Q1 2014</c:v>
                </c:pt>
                <c:pt idx="17">
                  <c:v>Q2 2014</c:v>
                </c:pt>
                <c:pt idx="18">
                  <c:v>Q3 2014</c:v>
                </c:pt>
                <c:pt idx="19">
                  <c:v>Q4 2014</c:v>
                </c:pt>
                <c:pt idx="20">
                  <c:v>Q1 2015</c:v>
                </c:pt>
                <c:pt idx="21">
                  <c:v>Q2 2015</c:v>
                </c:pt>
                <c:pt idx="22">
                  <c:v>Q3 2015</c:v>
                </c:pt>
                <c:pt idx="23">
                  <c:v>Q4 2015</c:v>
                </c:pt>
                <c:pt idx="24">
                  <c:v>Q1 2016</c:v>
                </c:pt>
                <c:pt idx="25">
                  <c:v>Q2 2016</c:v>
                </c:pt>
                <c:pt idx="26">
                  <c:v>Q3 2016</c:v>
                </c:pt>
                <c:pt idx="27">
                  <c:v>Q4 2016</c:v>
                </c:pt>
              </c:strCache>
            </c:strRef>
          </c:cat>
          <c:val>
            <c:numRef>
              <c:f>[All_Nielsen_Trends_2016_Final.xls]ENDS!$K$3:$K$30</c:f>
              <c:numCache>
                <c:formatCode>_("$"* #,##0.00_);_("$"* \(#,##0.00\);_("$"* "-"??_);_(@_)</c:formatCode>
                <c:ptCount val="28"/>
                <c:pt idx="0">
                  <c:v>17.314554214477539</c:v>
                </c:pt>
                <c:pt idx="1">
                  <c:v>16.447473526000977</c:v>
                </c:pt>
                <c:pt idx="2">
                  <c:v>14.682706832885742</c:v>
                </c:pt>
                <c:pt idx="3">
                  <c:v>11.266750335693359</c:v>
                </c:pt>
                <c:pt idx="4">
                  <c:v>10.328715324401855</c:v>
                </c:pt>
                <c:pt idx="5">
                  <c:v>9.7173881530761719</c:v>
                </c:pt>
                <c:pt idx="6">
                  <c:v>10.223493576049805</c:v>
                </c:pt>
                <c:pt idx="7">
                  <c:v>10.021430969238281</c:v>
                </c:pt>
                <c:pt idx="8">
                  <c:v>9.8342628479003906</c:v>
                </c:pt>
                <c:pt idx="9">
                  <c:v>9.7187347412109375</c:v>
                </c:pt>
                <c:pt idx="10">
                  <c:v>9.6123895645141602</c:v>
                </c:pt>
                <c:pt idx="11">
                  <c:v>9.3216161727905273</c:v>
                </c:pt>
                <c:pt idx="12">
                  <c:v>9.0332345962524414</c:v>
                </c:pt>
                <c:pt idx="13">
                  <c:v>9.248992919921875</c:v>
                </c:pt>
                <c:pt idx="14">
                  <c:v>9.0939664840698242</c:v>
                </c:pt>
                <c:pt idx="15">
                  <c:v>8.9624013900756836</c:v>
                </c:pt>
                <c:pt idx="16">
                  <c:v>8.2833366394042969</c:v>
                </c:pt>
                <c:pt idx="17">
                  <c:v>8.7132091522216797</c:v>
                </c:pt>
                <c:pt idx="18">
                  <c:v>8.8865928649902344</c:v>
                </c:pt>
                <c:pt idx="19">
                  <c:v>8.6239652633666992</c:v>
                </c:pt>
                <c:pt idx="20">
                  <c:v>8.9359045028686523</c:v>
                </c:pt>
                <c:pt idx="21">
                  <c:v>8.8686800003051758</c:v>
                </c:pt>
                <c:pt idx="22">
                  <c:v>8.6008977890014648</c:v>
                </c:pt>
                <c:pt idx="23">
                  <c:v>8.8092870712280273</c:v>
                </c:pt>
                <c:pt idx="24">
                  <c:v>7.8019680976867676</c:v>
                </c:pt>
                <c:pt idx="25">
                  <c:v>8.0567007064819336</c:v>
                </c:pt>
                <c:pt idx="26">
                  <c:v>7.4887471199035645</c:v>
                </c:pt>
                <c:pt idx="27">
                  <c:v>7.688136100769043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951-4465-97AB-E03E11EE9E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55978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ysClr val="windowText" lastClr="000000"/>
                    </a:solidFill>
                  </a:rPr>
                  <a:t>Sales</a:t>
                </a:r>
                <a:r>
                  <a:rPr lang="en-US" b="1" baseline="0">
                    <a:solidFill>
                      <a:sysClr val="windowText" lastClr="000000"/>
                    </a:solidFill>
                  </a:rPr>
                  <a:t> Volume</a:t>
                </a:r>
              </a:p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baseline="0">
                    <a:solidFill>
                      <a:sysClr val="windowText" lastClr="000000"/>
                    </a:solidFill>
                  </a:rPr>
                  <a:t>(in millions of pieces)</a:t>
                </a:r>
                <a:endParaRPr lang="en-US" b="1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_(* #,##0_);_(* \(#,##0\);_(* &quot;-&quot;??_);_(@_)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9781872"/>
        <c:crosses val="autoZero"/>
        <c:crossBetween val="between"/>
        <c:dispUnits>
          <c:builtInUnit val="millions"/>
        </c:dispUnits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in val="6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ysClr val="windowText" lastClr="000000"/>
                    </a:solidFill>
                  </a:rPr>
                  <a:t>Price</a:t>
                </a:r>
                <a:r>
                  <a:rPr lang="en-US" b="1" baseline="0">
                    <a:solidFill>
                      <a:sysClr val="windowText" lastClr="000000"/>
                    </a:solidFill>
                  </a:rPr>
                  <a:t> Per Piece</a:t>
                </a:r>
              </a:p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baseline="0">
                    <a:solidFill>
                      <a:sysClr val="windowText" lastClr="000000"/>
                    </a:solidFill>
                  </a:rPr>
                  <a:t>(Adj. to 2016 Q4 dollars)</a:t>
                </a:r>
                <a:endParaRPr lang="en-US" b="1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_(&quot;$&quot;* #,##0.00_);_(&quot;$&quot;* \(#,##0.00\);_(&quot;$&quot;* &quot;-&quot;??_);_(@_)" sourceLinked="1"/>
        <c:majorTickMark val="out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"/>
        <c:crosses val="max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ysClr val="windowText" lastClr="000000"/>
                </a:solidFill>
              </a:rPr>
              <a:t>ENDS</a:t>
            </a:r>
            <a:r>
              <a:rPr lang="en-US" b="1" baseline="0">
                <a:solidFill>
                  <a:sysClr val="windowText" lastClr="000000"/>
                </a:solidFill>
              </a:rPr>
              <a:t> Starter Kit Sales Volume and Price per Piece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baseline="0">
                <a:solidFill>
                  <a:sysClr val="windowText" lastClr="000000"/>
                </a:solidFill>
              </a:rPr>
              <a:t>Total US Market - Combined Convenience and FDM Stores </a:t>
            </a:r>
            <a:endParaRPr lang="en-US" sz="1200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[All_Nielsen_Trends_2016_Final.xls]ENDS!$N$2</c:f>
              <c:strCache>
                <c:ptCount val="1"/>
                <c:pt idx="0">
                  <c:v>Sales Volume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[All_Nielsen_Trends_2016_Final.xls]ENDS!$C$3:$C$30</c:f>
              <c:strCache>
                <c:ptCount val="28"/>
                <c:pt idx="0">
                  <c:v>Q1 2010</c:v>
                </c:pt>
                <c:pt idx="1">
                  <c:v>Q2 2010</c:v>
                </c:pt>
                <c:pt idx="2">
                  <c:v>Q3 2010</c:v>
                </c:pt>
                <c:pt idx="3">
                  <c:v>Q4 2010</c:v>
                </c:pt>
                <c:pt idx="4">
                  <c:v>Q1 2011</c:v>
                </c:pt>
                <c:pt idx="5">
                  <c:v>Q2 2011</c:v>
                </c:pt>
                <c:pt idx="6">
                  <c:v>Q3 2011</c:v>
                </c:pt>
                <c:pt idx="7">
                  <c:v>Q4 2011</c:v>
                </c:pt>
                <c:pt idx="8">
                  <c:v>Q1 2012</c:v>
                </c:pt>
                <c:pt idx="9">
                  <c:v>Q2 2012</c:v>
                </c:pt>
                <c:pt idx="10">
                  <c:v>Q3 2012</c:v>
                </c:pt>
                <c:pt idx="11">
                  <c:v>Q4 2012</c:v>
                </c:pt>
                <c:pt idx="12">
                  <c:v>Q1 2013</c:v>
                </c:pt>
                <c:pt idx="13">
                  <c:v>Q2 2013</c:v>
                </c:pt>
                <c:pt idx="14">
                  <c:v>Q3 2013</c:v>
                </c:pt>
                <c:pt idx="15">
                  <c:v>Q4 2013</c:v>
                </c:pt>
                <c:pt idx="16">
                  <c:v>Q1 2014</c:v>
                </c:pt>
                <c:pt idx="17">
                  <c:v>Q2 2014</c:v>
                </c:pt>
                <c:pt idx="18">
                  <c:v>Q3 2014</c:v>
                </c:pt>
                <c:pt idx="19">
                  <c:v>Q4 2014</c:v>
                </c:pt>
                <c:pt idx="20">
                  <c:v>Q1 2015</c:v>
                </c:pt>
                <c:pt idx="21">
                  <c:v>Q2 2015</c:v>
                </c:pt>
                <c:pt idx="22">
                  <c:v>Q3 2015</c:v>
                </c:pt>
                <c:pt idx="23">
                  <c:v>Q4 2015</c:v>
                </c:pt>
                <c:pt idx="24">
                  <c:v>Q1 2016</c:v>
                </c:pt>
                <c:pt idx="25">
                  <c:v>Q2 2016</c:v>
                </c:pt>
                <c:pt idx="26">
                  <c:v>Q3 2016</c:v>
                </c:pt>
                <c:pt idx="27">
                  <c:v>Q4 2016</c:v>
                </c:pt>
              </c:strCache>
            </c:strRef>
          </c:cat>
          <c:val>
            <c:numRef>
              <c:f>[All_Nielsen_Trends_2016_Final.xls]ENDS!$N$3:$N$30</c:f>
              <c:numCache>
                <c:formatCode>_(* #,##0_);_(* \(#,##0\);_(* "-"??_);_(@_)</c:formatCode>
                <c:ptCount val="28"/>
                <c:pt idx="0">
                  <c:v>1584</c:v>
                </c:pt>
                <c:pt idx="1">
                  <c:v>13649</c:v>
                </c:pt>
                <c:pt idx="2">
                  <c:v>38708</c:v>
                </c:pt>
                <c:pt idx="3">
                  <c:v>148404</c:v>
                </c:pt>
                <c:pt idx="4">
                  <c:v>233379</c:v>
                </c:pt>
                <c:pt idx="5">
                  <c:v>167174</c:v>
                </c:pt>
                <c:pt idx="6">
                  <c:v>207381</c:v>
                </c:pt>
                <c:pt idx="7">
                  <c:v>316547</c:v>
                </c:pt>
                <c:pt idx="8">
                  <c:v>680108</c:v>
                </c:pt>
                <c:pt idx="9">
                  <c:v>602149</c:v>
                </c:pt>
                <c:pt idx="10">
                  <c:v>517281</c:v>
                </c:pt>
                <c:pt idx="11">
                  <c:v>594409</c:v>
                </c:pt>
                <c:pt idx="12">
                  <c:v>779294</c:v>
                </c:pt>
                <c:pt idx="13">
                  <c:v>649508</c:v>
                </c:pt>
                <c:pt idx="14">
                  <c:v>818964</c:v>
                </c:pt>
                <c:pt idx="15">
                  <c:v>705126</c:v>
                </c:pt>
                <c:pt idx="16">
                  <c:v>760324</c:v>
                </c:pt>
                <c:pt idx="17">
                  <c:v>1180421</c:v>
                </c:pt>
                <c:pt idx="18">
                  <c:v>3030656</c:v>
                </c:pt>
                <c:pt idx="19">
                  <c:v>2819095</c:v>
                </c:pt>
                <c:pt idx="20">
                  <c:v>2350692</c:v>
                </c:pt>
                <c:pt idx="21">
                  <c:v>2322326</c:v>
                </c:pt>
                <c:pt idx="22">
                  <c:v>1448490</c:v>
                </c:pt>
                <c:pt idx="23">
                  <c:v>1557480</c:v>
                </c:pt>
                <c:pt idx="24">
                  <c:v>1791736</c:v>
                </c:pt>
                <c:pt idx="25">
                  <c:v>2960668</c:v>
                </c:pt>
                <c:pt idx="26">
                  <c:v>3294955</c:v>
                </c:pt>
                <c:pt idx="27">
                  <c:v>3529674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E7-450D-96BA-00AE699209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9787448"/>
        <c:axId val="1"/>
      </c:lineChart>
      <c:lineChart>
        <c:grouping val="standard"/>
        <c:varyColors val="0"/>
        <c:ser>
          <c:idx val="1"/>
          <c:order val="1"/>
          <c:tx>
            <c:strRef>
              <c:f>[All_Nielsen_Trends_2016_Final.xls]ENDS!$O$2</c:f>
              <c:strCache>
                <c:ptCount val="1"/>
                <c:pt idx="0">
                  <c:v>Real Price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[All_Nielsen_Trends_2016_Final.xls]ENDS!$C$3:$C$30</c:f>
              <c:strCache>
                <c:ptCount val="28"/>
                <c:pt idx="0">
                  <c:v>Q1 2010</c:v>
                </c:pt>
                <c:pt idx="1">
                  <c:v>Q2 2010</c:v>
                </c:pt>
                <c:pt idx="2">
                  <c:v>Q3 2010</c:v>
                </c:pt>
                <c:pt idx="3">
                  <c:v>Q4 2010</c:v>
                </c:pt>
                <c:pt idx="4">
                  <c:v>Q1 2011</c:v>
                </c:pt>
                <c:pt idx="5">
                  <c:v>Q2 2011</c:v>
                </c:pt>
                <c:pt idx="6">
                  <c:v>Q3 2011</c:v>
                </c:pt>
                <c:pt idx="7">
                  <c:v>Q4 2011</c:v>
                </c:pt>
                <c:pt idx="8">
                  <c:v>Q1 2012</c:v>
                </c:pt>
                <c:pt idx="9">
                  <c:v>Q2 2012</c:v>
                </c:pt>
                <c:pt idx="10">
                  <c:v>Q3 2012</c:v>
                </c:pt>
                <c:pt idx="11">
                  <c:v>Q4 2012</c:v>
                </c:pt>
                <c:pt idx="12">
                  <c:v>Q1 2013</c:v>
                </c:pt>
                <c:pt idx="13">
                  <c:v>Q2 2013</c:v>
                </c:pt>
                <c:pt idx="14">
                  <c:v>Q3 2013</c:v>
                </c:pt>
                <c:pt idx="15">
                  <c:v>Q4 2013</c:v>
                </c:pt>
                <c:pt idx="16">
                  <c:v>Q1 2014</c:v>
                </c:pt>
                <c:pt idx="17">
                  <c:v>Q2 2014</c:v>
                </c:pt>
                <c:pt idx="18">
                  <c:v>Q3 2014</c:v>
                </c:pt>
                <c:pt idx="19">
                  <c:v>Q4 2014</c:v>
                </c:pt>
                <c:pt idx="20">
                  <c:v>Q1 2015</c:v>
                </c:pt>
                <c:pt idx="21">
                  <c:v>Q2 2015</c:v>
                </c:pt>
                <c:pt idx="22">
                  <c:v>Q3 2015</c:v>
                </c:pt>
                <c:pt idx="23">
                  <c:v>Q4 2015</c:v>
                </c:pt>
                <c:pt idx="24">
                  <c:v>Q1 2016</c:v>
                </c:pt>
                <c:pt idx="25">
                  <c:v>Q2 2016</c:v>
                </c:pt>
                <c:pt idx="26">
                  <c:v>Q3 2016</c:v>
                </c:pt>
                <c:pt idx="27">
                  <c:v>Q4 2016</c:v>
                </c:pt>
              </c:strCache>
            </c:strRef>
          </c:cat>
          <c:val>
            <c:numRef>
              <c:f>[All_Nielsen_Trends_2016_Final.xls]ENDS!$O$3:$O$30</c:f>
              <c:numCache>
                <c:formatCode>_("$"* #,##0.00_);_("$"* \(#,##0.00\);_("$"* "-"??_);_(@_)</c:formatCode>
                <c:ptCount val="28"/>
                <c:pt idx="0">
                  <c:v>37.316738128662109</c:v>
                </c:pt>
                <c:pt idx="1">
                  <c:v>35.246234893798828</c:v>
                </c:pt>
                <c:pt idx="2">
                  <c:v>27.580692291259766</c:v>
                </c:pt>
                <c:pt idx="3">
                  <c:v>26.136758804321289</c:v>
                </c:pt>
                <c:pt idx="4">
                  <c:v>30.261405944824219</c:v>
                </c:pt>
                <c:pt idx="5">
                  <c:v>32.857418060302734</c:v>
                </c:pt>
                <c:pt idx="6">
                  <c:v>29.040084838867188</c:v>
                </c:pt>
                <c:pt idx="7">
                  <c:v>27.651233673095703</c:v>
                </c:pt>
                <c:pt idx="8">
                  <c:v>21.866249084472656</c:v>
                </c:pt>
                <c:pt idx="9">
                  <c:v>21.218645095825195</c:v>
                </c:pt>
                <c:pt idx="10">
                  <c:v>21.962436676025391</c:v>
                </c:pt>
                <c:pt idx="11">
                  <c:v>26.204309463500977</c:v>
                </c:pt>
                <c:pt idx="12">
                  <c:v>36.484706878662109</c:v>
                </c:pt>
                <c:pt idx="13">
                  <c:v>34.871875762939453</c:v>
                </c:pt>
                <c:pt idx="14">
                  <c:v>28.656364440917969</c:v>
                </c:pt>
                <c:pt idx="15">
                  <c:v>27.23158073425293</c:v>
                </c:pt>
                <c:pt idx="16">
                  <c:v>25.654632568359375</c:v>
                </c:pt>
                <c:pt idx="17">
                  <c:v>15.900711059570313</c:v>
                </c:pt>
                <c:pt idx="18">
                  <c:v>12.18370246887207</c:v>
                </c:pt>
                <c:pt idx="19">
                  <c:v>12.26582145690918</c:v>
                </c:pt>
                <c:pt idx="20">
                  <c:v>12.340147972106934</c:v>
                </c:pt>
                <c:pt idx="21">
                  <c:v>11.680434226989746</c:v>
                </c:pt>
                <c:pt idx="22">
                  <c:v>11.978175163269043</c:v>
                </c:pt>
                <c:pt idx="23">
                  <c:v>11.406410217285156</c:v>
                </c:pt>
                <c:pt idx="24">
                  <c:v>10.983771324157715</c:v>
                </c:pt>
                <c:pt idx="25">
                  <c:v>9.2204198837280273</c:v>
                </c:pt>
                <c:pt idx="26">
                  <c:v>9.0650157928466797</c:v>
                </c:pt>
                <c:pt idx="27">
                  <c:v>9.7267770767211914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E7-450D-96BA-00AE699209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559787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ysClr val="windowText" lastClr="000000"/>
                    </a:solidFill>
                  </a:rPr>
                  <a:t>Sales Volume </a:t>
                </a:r>
              </a:p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ysClr val="windowText" lastClr="000000"/>
                    </a:solidFill>
                  </a:rPr>
                  <a:t>(i</a:t>
                </a:r>
                <a:r>
                  <a:rPr lang="en-US" b="1" baseline="0">
                    <a:solidFill>
                      <a:sysClr val="windowText" lastClr="000000"/>
                    </a:solidFill>
                  </a:rPr>
                  <a:t>n millions of pieces)</a:t>
                </a:r>
                <a:endParaRPr lang="en-US" b="1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_(* #,##0_);_(* \(#,##0\);_(* &quot;-&quot;??_);_(@_)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9787448"/>
        <c:crosses val="autoZero"/>
        <c:crossBetween val="between"/>
        <c:dispUnits>
          <c:builtInUnit val="millions"/>
        </c:dispUnits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ysClr val="windowText" lastClr="000000"/>
                    </a:solidFill>
                  </a:rPr>
                  <a:t>Price</a:t>
                </a:r>
                <a:r>
                  <a:rPr lang="en-US" b="1" baseline="0">
                    <a:solidFill>
                      <a:sysClr val="windowText" lastClr="000000"/>
                    </a:solidFill>
                  </a:rPr>
                  <a:t> Per Piece </a:t>
                </a:r>
              </a:p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baseline="0">
                    <a:solidFill>
                      <a:sysClr val="windowText" lastClr="000000"/>
                    </a:solidFill>
                  </a:rPr>
                  <a:t>(Adj. to 2016 Q4 dollars)</a:t>
                </a:r>
                <a:endParaRPr lang="en-US" b="1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_(&quot;$&quot;* #,##0.00_);_(&quot;$&quot;* \(#,##0.00\);_(&quot;$&quot;* &quot;-&quot;??_);_(@_)" sourceLinked="1"/>
        <c:majorTickMark val="out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"/>
        <c:crosses val="max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21906-138C-455B-A2F0-1AF86A2241A7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35B5E-4D74-41C2-98FB-F441366CF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48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51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903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4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44C12-2068-4AA0-A1E8-6E043A962FD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27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2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29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17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59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816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810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954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6913"/>
            <a:ext cx="6188075" cy="3481387"/>
          </a:xfrm>
          <a:ln/>
        </p:spPr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943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922C5-5BE1-4AD0-B243-71E419C02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F1E796-DE8E-49D6-8DDB-B3FCBD6594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486FF-031F-4082-AFE4-AAF59B79E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2DCA-B106-4895-8586-D074E14052AE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7C7A2-416E-4EBF-9F03-74A970ABC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3A843-BE07-4FDA-BAE2-B21542402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EF62-5FFA-41E9-9FD3-38027F10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FDDA6-CBC9-4B74-A339-87EC64F54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DC5AFD-B155-46EE-A15B-3105495055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77909-0F5F-418A-9EE2-C38C4F026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2DCA-B106-4895-8586-D074E14052AE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97197-3FA9-4F77-B394-F396D9E03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52ADD-E708-464B-BD4E-CEA0B4B42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EF62-5FFA-41E9-9FD3-38027F10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62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3AAD19-9533-4140-9557-D6005C19B8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F31179-D91C-4F12-BCE4-214D9492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8E9C4-8D58-4A4A-87BA-23A6AA7C8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2DCA-B106-4895-8586-D074E14052AE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9ECB5-4CD6-4C00-BE5E-C445E72E1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462FA-3A8D-4FD6-82D4-B11A25875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EF62-5FFA-41E9-9FD3-38027F10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61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28334" y="818131"/>
            <a:ext cx="7535333" cy="89636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2438400"/>
            <a:ext cx="12192000" cy="4419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762448" y="3071116"/>
            <a:ext cx="10667104" cy="2173984"/>
          </a:xfr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761793" y="5715002"/>
            <a:ext cx="10668417" cy="812799"/>
          </a:xfrm>
        </p:spPr>
        <p:txBody>
          <a:bodyPr wrap="square" lIns="0" rIns="0"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speaker name/title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481583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14AE64-5CF3-42E6-AACF-B7B30C1068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3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438400"/>
            <a:ext cx="12192000" cy="4419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762448" y="3071116"/>
            <a:ext cx="10667104" cy="2885184"/>
          </a:xfrm>
        </p:spPr>
        <p:txBody>
          <a:bodyPr lIns="0" tIns="0" rIns="0" bIns="45720" anchor="ctr" anchorCtr="0">
            <a:noAutofit/>
          </a:bodyPr>
          <a:lstStyle>
            <a:lvl1pPr algn="ctr">
              <a:defRPr sz="4000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04934" y="620132"/>
            <a:ext cx="982133" cy="1437268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96482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-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358900"/>
            <a:ext cx="10972800" cy="1474250"/>
          </a:xfrm>
        </p:spPr>
        <p:txBody>
          <a:bodyPr>
            <a:spAutoFit/>
          </a:bodyPr>
          <a:lstStyle>
            <a:lvl1pPr>
              <a:defRPr sz="2500">
                <a:solidFill>
                  <a:srgbClr val="5C4F3D"/>
                </a:solidFill>
              </a:defRPr>
            </a:lvl1pPr>
            <a:lvl2pPr>
              <a:defRPr sz="2300">
                <a:solidFill>
                  <a:srgbClr val="5C4F3D"/>
                </a:solidFill>
              </a:defRPr>
            </a:lvl2pPr>
            <a:lvl3pPr>
              <a:defRPr sz="2000">
                <a:solidFill>
                  <a:srgbClr val="5C4F3D"/>
                </a:solidFill>
              </a:defRPr>
            </a:lvl3pPr>
            <a:lvl4pPr>
              <a:defRPr sz="1600">
                <a:solidFill>
                  <a:srgbClr val="5C4F3D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21079" y="6339206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600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A6D3A-BD67-45E0-B1BD-284802C9B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38608-8765-4EF6-B306-8D32FB1F2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F0377-87F8-4EC6-83F5-99A5E572C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2DCA-B106-4895-8586-D074E14052AE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AAEE81-8944-474C-81D7-2921A3F6E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26E1B-5900-4FB2-AF04-8C6659D3D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EF62-5FFA-41E9-9FD3-38027F10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04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FEEA7-CFA3-41AF-9EE5-281B0E319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749E2-379D-4B8B-B96D-C6AD0FD29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DFEB5-4223-4144-A989-4B77DC9A4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2DCA-B106-4895-8586-D074E14052AE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A20FC-9AAD-4873-8DC6-C2962D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EF8E4-8651-4F7D-AF33-527789175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EF62-5FFA-41E9-9FD3-38027F10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57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36F2B-2EC5-4770-B179-E6EAF4B9E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7B255-39F3-45CB-902A-711F35EC39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0475DD-0394-471A-85BF-707B84BE1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798BE0-6ED2-4463-BBD2-BCCD91746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2DCA-B106-4895-8586-D074E14052AE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A4A20A-C402-4AD2-9206-8C316294A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E7D47-79AA-40B1-9E75-325C1552F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EF62-5FFA-41E9-9FD3-38027F10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64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9B645-D609-42B7-9229-F0F3B50B2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381BAA-2E20-4050-B8D6-E4824045F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EB737C-3FAD-4998-8149-56E8DBA42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53F79A-5463-492C-B137-CB21E1FE75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B6914B-6FC5-471A-8D2C-B726C8A121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6D326-D876-49A8-A4F0-6CA29981B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2DCA-B106-4895-8586-D074E14052AE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5B3C95-D67B-4A9A-AE4E-68BC63E2D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A89588-1284-4829-9739-6B893021C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EF62-5FFA-41E9-9FD3-38027F10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19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60E5B-DDD6-4E6B-B349-287B31F42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1536E2-AA24-407A-B78B-E54A29E04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2DCA-B106-4895-8586-D074E14052AE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677F79-4649-45B8-9CEB-D59912B0B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D8B74C-3CC9-4BD7-9480-9A590ACA0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EF62-5FFA-41E9-9FD3-38027F10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92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DEBDC0-43B6-49CD-B2BB-0DB89C119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2DCA-B106-4895-8586-D074E14052AE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2D581B-2C89-474D-AB67-498CB8B1A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2EC45-E231-48E5-97FE-26F9E06F1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EF62-5FFA-41E9-9FD3-38027F10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29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2A173-1AC4-4C22-AA14-6CC11B160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D6EC4-B91C-4802-B7B9-20ADDBB02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54F718-2465-4F4E-9404-D0F42EFA56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217F6C-6EF6-4C55-99E3-4161542FE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2DCA-B106-4895-8586-D074E14052AE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1B2FCD-5F67-4801-960F-DB4C42010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5ADB73-1F78-417C-A531-A86835F05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EF62-5FFA-41E9-9FD3-38027F10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43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69F4E-515E-4E9D-9182-D96385298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DABABD-2A4A-4C99-8AA3-744284D9D0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50A416-9247-4842-9BC5-0E6DDD4614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C823E0-BB5F-46BD-A7C6-304734406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2DCA-B106-4895-8586-D074E14052AE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27533D-E699-445F-8C3C-797A48F9A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5BCCBA-5E27-4C9D-ACBB-8A0D1806A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EF62-5FFA-41E9-9FD3-38027F10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172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D10E2B-12CC-41AB-886A-739EC98C5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607220-5726-44E0-B85C-02EF23597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70B37-47E9-4C00-B963-778639CF00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B2DCA-B106-4895-8586-D074E14052AE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9733C-974A-4E5C-93B7-F2E94F48BB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F9EF4-D73C-4FC1-A678-2A6731035B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4EF62-5FFA-41E9-9FD3-38027F10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32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bacconomics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hyperlink" Target="https://twitter.com/Tobacconomic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bacconomics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hyperlink" Target="https://twitter.com/Tobacconomics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bacconomics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hyperlink" Target="https://twitter.com/Tobacconomic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bacconomics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hyperlink" Target="https://twitter.com/Tobacconomic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bacconomics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hyperlink" Target="https://twitter.com/Tobacconomics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bacconomics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hyperlink" Target="https://twitter.com/Tobacconomics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bacconomics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hyperlink" Target="https://twitter.com/Tobacconomics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bacconomics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hyperlink" Target="https://twitter.com/Tobacconomic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bacconomics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hyperlink" Target="https://twitter.com/Tobacconomics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bacconomics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hyperlink" Target="https://twitter.com/Tobacconomics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bacconomics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hyperlink" Target="https://twitter.com/Tobacconomics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hyperlink" Target="http://www.tobacconomics.org/" TargetMode="External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hyperlink" Target="mailto:fjc@uic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bacconomics.org/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twitter.com/Tobacconomic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bacconomics.org/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twitter.com/Tobacconomic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Tobacconomics" TargetMode="External"/><Relationship Id="rId2" Type="http://schemas.openxmlformats.org/officeDocument/2006/relationships/hyperlink" Target="http://www.tobacconomics.org/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bacconomics.or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twitter.com/Tobacconomic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Tobacconomics" TargetMode="External"/><Relationship Id="rId2" Type="http://schemas.openxmlformats.org/officeDocument/2006/relationships/hyperlink" Target="http://www.tobacconomics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843597" y="2894122"/>
            <a:ext cx="8637972" cy="1591733"/>
          </a:xfrm>
        </p:spPr>
        <p:txBody>
          <a:bodyPr/>
          <a:lstStyle/>
          <a:p>
            <a:pPr algn="ctr"/>
            <a:r>
              <a:rPr lang="en-US" sz="5400" dirty="0"/>
              <a:t>Taxing E-Cigarettes: An Overview of the Goals and Challenges States Face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953457" y="5654180"/>
            <a:ext cx="8001313" cy="98471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Frank J. Chaloupka, University of Illinois at Chicago</a:t>
            </a:r>
          </a:p>
          <a:p>
            <a:pPr>
              <a:spcAft>
                <a:spcPts val="600"/>
              </a:spcAft>
            </a:pPr>
            <a:r>
              <a:rPr lang="en-US" dirty="0"/>
              <a:t>Nicotine Dependence Center &amp; National Summit on Smokeless Tobacco Prevention 2020, October 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312400" y="6338889"/>
            <a:ext cx="355600" cy="365125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535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Tax Structure</a:t>
            </a:r>
          </a:p>
        </p:txBody>
      </p:sp>
    </p:spTree>
    <p:extLst>
      <p:ext uri="{BB962C8B-B14F-4D97-AF65-F5344CB8AC3E}">
        <p14:creationId xmlns:p14="http://schemas.microsoft.com/office/powerpoint/2010/main" val="1474682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/>
          <p:cNvSpPr>
            <a:spLocks noGrp="1"/>
          </p:cNvSpPr>
          <p:nvPr/>
        </p:nvSpPr>
        <p:spPr bwMode="auto">
          <a:xfrm>
            <a:off x="1051252" y="1425064"/>
            <a:ext cx="9594377" cy="3844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ts val="1200"/>
              </a:spcBef>
              <a:spcAft>
                <a:spcPct val="0"/>
              </a:spcAft>
              <a:buClr>
                <a:srgbClr val="641378"/>
              </a:buClr>
              <a:buFont typeface="Arial" charset="0"/>
              <a:buChar char="•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429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41378"/>
              </a:buClr>
              <a:buFont typeface="Arial" charset="0"/>
              <a:buChar char="•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715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41378"/>
              </a:buClr>
              <a:buFont typeface="Arial" charset="0"/>
              <a:buChar char="•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8001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41378"/>
              </a:buClr>
              <a:buFont typeface="Arial" charset="0"/>
              <a:buChar char="•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143000" indent="-279400" algn="l" rtl="0" fontAlgn="base">
              <a:spcBef>
                <a:spcPct val="20000"/>
              </a:spcBef>
              <a:spcAft>
                <a:spcPct val="0"/>
              </a:spcAft>
              <a:buClr>
                <a:srgbClr val="641378"/>
              </a:buClr>
              <a:buFont typeface="Arial" charset="0"/>
              <a:buChar char="•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Question:  Ad valorem or specific tax?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Some apply ad valorem tax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AK-</a:t>
            </a:r>
            <a:r>
              <a:rPr lang="en-US" sz="1800" dirty="0" err="1"/>
              <a:t>Junea</a:t>
            </a:r>
            <a:r>
              <a:rPr lang="en-US" sz="1800" dirty="0"/>
              <a:t>, </a:t>
            </a:r>
            <a:r>
              <a:rPr lang="en-US" sz="1800" dirty="0" err="1"/>
              <a:t>MatSu</a:t>
            </a:r>
            <a:r>
              <a:rPr lang="en-US" sz="1800" dirty="0"/>
              <a:t> Borough; CA; DC; IL; ME; MD; MN; NV; NY; PA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Many others apply specific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Cook County IL, DE, KS, LA, NC, OH, WA, WV, WI</a:t>
            </a:r>
          </a:p>
          <a:p>
            <a:pPr lvl="2"/>
            <a:r>
              <a:rPr lang="en-US" sz="2000" dirty="0"/>
              <a:t>Some apply mixed or differential tax</a:t>
            </a:r>
          </a:p>
          <a:p>
            <a:pPr lvl="3"/>
            <a:r>
              <a:rPr lang="en-US" sz="1800" dirty="0"/>
              <a:t>Chicago:  specific tax per unit ($1.50) AND specific tax based on volume of vaping solution ($1.20/ml)</a:t>
            </a:r>
          </a:p>
          <a:p>
            <a:pPr lvl="3"/>
            <a:r>
              <a:rPr lang="en-US" sz="1800" dirty="0"/>
              <a:t>New Jersey: $0.10/ml nicotine liquid OR 10% retail price for container e-liquids</a:t>
            </a:r>
          </a:p>
          <a:p>
            <a:pPr lvl="3"/>
            <a:r>
              <a:rPr lang="en-US" sz="1800" dirty="0"/>
              <a:t>New Mexico: 12.5% of manufacturer price for nicotine liquid OR  $0.50/cartridge</a:t>
            </a:r>
          </a:p>
          <a:p>
            <a:pPr lvl="3"/>
            <a:r>
              <a:rPr lang="en-US" sz="1800" dirty="0"/>
              <a:t>Washington:  </a:t>
            </a:r>
            <a:r>
              <a:rPr lang="fr-FR" sz="1800" dirty="0"/>
              <a:t>$0.27/ml (≤ 5ml container) OR $0.09/ml (&gt;5 ml container)</a:t>
            </a:r>
          </a:p>
          <a:p>
            <a:pPr lvl="3"/>
            <a:r>
              <a:rPr lang="fr-FR" sz="1800" dirty="0" err="1"/>
              <a:t>Others</a:t>
            </a:r>
            <a:r>
              <a:rPr lang="fr-FR" sz="1800" dirty="0"/>
              <a:t> </a:t>
            </a:r>
            <a:r>
              <a:rPr lang="fr-FR" sz="1800" dirty="0" err="1"/>
              <a:t>including</a:t>
            </a:r>
            <a:r>
              <a:rPr lang="fr-FR" sz="1800" dirty="0"/>
              <a:t> CT, GA, KY, NH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endParaRPr lang="en-US" sz="1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88380" y="6432550"/>
            <a:ext cx="4572000" cy="361950"/>
            <a:chOff x="2464380" y="6432550"/>
            <a:chExt cx="4572000" cy="361950"/>
          </a:xfrm>
        </p:grpSpPr>
        <p:sp>
          <p:nvSpPr>
            <p:cNvPr id="10" name="4 Rectángulo"/>
            <p:cNvSpPr/>
            <p:nvPr/>
          </p:nvSpPr>
          <p:spPr>
            <a:xfrm>
              <a:off x="2464380" y="6437313"/>
              <a:ext cx="4572000" cy="3063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1400" dirty="0">
                  <a:solidFill>
                    <a:schemeClr val="accent1"/>
                  </a:solidFill>
                  <a:cs typeface="Arial" charset="0"/>
                  <a:hlinkClick r:id="rId3"/>
                </a:rPr>
                <a:t>www.tobacconomics.org</a:t>
              </a:r>
              <a:r>
                <a:rPr lang="en-US" sz="1400" dirty="0">
                  <a:solidFill>
                    <a:schemeClr val="accent1"/>
                  </a:solidFill>
                  <a:cs typeface="Arial" charset="0"/>
                </a:rPr>
                <a:t> |           </a:t>
              </a:r>
              <a:r>
                <a:rPr lang="en-US" sz="1400" dirty="0">
                  <a:solidFill>
                    <a:schemeClr val="accent1"/>
                  </a:solidFill>
                  <a:cs typeface="Arial" charset="0"/>
                  <a:hlinkClick r:id="rId4"/>
                </a:rPr>
                <a:t>@</a:t>
              </a:r>
              <a:r>
                <a:rPr lang="en-US" sz="1400" dirty="0" err="1">
                  <a:solidFill>
                    <a:schemeClr val="accent1"/>
                  </a:solidFill>
                  <a:cs typeface="Arial" charset="0"/>
                  <a:hlinkClick r:id="rId4"/>
                </a:rPr>
                <a:t>tobacconomics</a:t>
              </a:r>
              <a:endParaRPr lang="en-US" sz="1400" dirty="0">
                <a:solidFill>
                  <a:schemeClr val="accent1"/>
                </a:solidFill>
                <a:cs typeface="Arial" charset="0"/>
              </a:endParaRPr>
            </a:p>
          </p:txBody>
        </p:sp>
        <p:pic>
          <p:nvPicPr>
            <p:cNvPr id="11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8263" y="6432550"/>
              <a:ext cx="36195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itle 1"/>
          <p:cNvSpPr txBox="1">
            <a:spLocks/>
          </p:cNvSpPr>
          <p:nvPr/>
        </p:nvSpPr>
        <p:spPr>
          <a:xfrm>
            <a:off x="1879107" y="388589"/>
            <a:ext cx="8433787" cy="61555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Taxing ENDS</a:t>
            </a:r>
          </a:p>
        </p:txBody>
      </p:sp>
    </p:spTree>
    <p:extLst>
      <p:ext uri="{BB962C8B-B14F-4D97-AF65-F5344CB8AC3E}">
        <p14:creationId xmlns:p14="http://schemas.microsoft.com/office/powerpoint/2010/main" val="3360638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/>
          <p:cNvSpPr>
            <a:spLocks noGrp="1"/>
          </p:cNvSpPr>
          <p:nvPr/>
        </p:nvSpPr>
        <p:spPr bwMode="auto">
          <a:xfrm>
            <a:off x="927620" y="1273689"/>
            <a:ext cx="8248261" cy="410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ts val="1200"/>
              </a:spcBef>
              <a:spcAft>
                <a:spcPct val="0"/>
              </a:spcAft>
              <a:buClr>
                <a:srgbClr val="641378"/>
              </a:buClr>
              <a:buFont typeface="Arial" charset="0"/>
              <a:buChar char="•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429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41378"/>
              </a:buClr>
              <a:buFont typeface="Arial" charset="0"/>
              <a:buChar char="•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715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41378"/>
              </a:buClr>
              <a:buFont typeface="Arial" charset="0"/>
              <a:buChar char="•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8001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41378"/>
              </a:buClr>
              <a:buFont typeface="Arial" charset="0"/>
              <a:buChar char="•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143000" indent="-279400" algn="l" rtl="0" fontAlgn="base">
              <a:spcBef>
                <a:spcPct val="20000"/>
              </a:spcBef>
              <a:spcAft>
                <a:spcPct val="0"/>
              </a:spcAft>
              <a:buClr>
                <a:srgbClr val="641378"/>
              </a:buClr>
              <a:buFont typeface="Arial" charset="0"/>
              <a:buChar char="•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Question:  If ad valorem, applied on what price?</a:t>
            </a:r>
          </a:p>
          <a:p>
            <a:pPr lvl="2"/>
            <a:r>
              <a:rPr lang="en-US" sz="2000" dirty="0"/>
              <a:t>Few apply on retail price (NY)</a:t>
            </a:r>
          </a:p>
          <a:p>
            <a:pPr lvl="2"/>
            <a:r>
              <a:rPr lang="en-US" sz="2000" dirty="0"/>
              <a:t>Few apply to manufacturer price (UT)</a:t>
            </a:r>
            <a:endParaRPr lang="en-US" sz="1800" dirty="0"/>
          </a:p>
          <a:p>
            <a:pPr lvl="2"/>
            <a:r>
              <a:rPr lang="en-US" sz="1800" dirty="0"/>
              <a:t>Most apply to wholesale/distributor price</a:t>
            </a:r>
          </a:p>
          <a:p>
            <a:pPr marL="342900" lvl="2" indent="0">
              <a:buNone/>
            </a:pPr>
            <a:endParaRPr lang="en-US" sz="1800" dirty="0"/>
          </a:p>
          <a:p>
            <a:pPr lvl="1"/>
            <a:r>
              <a:rPr lang="en-US" sz="2400" b="1" i="1" dirty="0"/>
              <a:t>Recommendation: apply ad valorem tax based on tax-inclusive retail price</a:t>
            </a:r>
          </a:p>
          <a:p>
            <a:pPr lvl="2"/>
            <a:r>
              <a:rPr lang="en-US" sz="2000" dirty="0"/>
              <a:t>Accounts for wide variety of available vaping products</a:t>
            </a:r>
          </a:p>
          <a:p>
            <a:pPr lvl="2"/>
            <a:r>
              <a:rPr lang="en-US" sz="2000" dirty="0"/>
              <a:t>Accounts for non-traditional distribution chain for many vaping products</a:t>
            </a:r>
          </a:p>
          <a:p>
            <a:pPr lvl="2"/>
            <a:endParaRPr lang="en-US" sz="1600" dirty="0"/>
          </a:p>
          <a:p>
            <a:pPr marL="571500" lvl="3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>
              <a:solidFill>
                <a:schemeClr val="tx2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88380" y="6432550"/>
            <a:ext cx="4572000" cy="361950"/>
            <a:chOff x="2464380" y="6432550"/>
            <a:chExt cx="4572000" cy="361950"/>
          </a:xfrm>
        </p:grpSpPr>
        <p:sp>
          <p:nvSpPr>
            <p:cNvPr id="10" name="4 Rectángulo"/>
            <p:cNvSpPr/>
            <p:nvPr/>
          </p:nvSpPr>
          <p:spPr>
            <a:xfrm>
              <a:off x="2464380" y="6437313"/>
              <a:ext cx="4572000" cy="3063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1400" dirty="0">
                  <a:solidFill>
                    <a:schemeClr val="accent1"/>
                  </a:solidFill>
                  <a:cs typeface="Arial" charset="0"/>
                  <a:hlinkClick r:id="rId3"/>
                </a:rPr>
                <a:t>www.tobacconomics.org</a:t>
              </a:r>
              <a:r>
                <a:rPr lang="en-US" sz="1400" dirty="0">
                  <a:solidFill>
                    <a:schemeClr val="accent1"/>
                  </a:solidFill>
                  <a:cs typeface="Arial" charset="0"/>
                </a:rPr>
                <a:t> |           </a:t>
              </a:r>
              <a:r>
                <a:rPr lang="en-US" sz="1400" dirty="0">
                  <a:solidFill>
                    <a:schemeClr val="accent1"/>
                  </a:solidFill>
                  <a:cs typeface="Arial" charset="0"/>
                  <a:hlinkClick r:id="rId4"/>
                </a:rPr>
                <a:t>@</a:t>
              </a:r>
              <a:r>
                <a:rPr lang="en-US" sz="1400" dirty="0" err="1">
                  <a:solidFill>
                    <a:schemeClr val="accent1"/>
                  </a:solidFill>
                  <a:cs typeface="Arial" charset="0"/>
                  <a:hlinkClick r:id="rId4"/>
                </a:rPr>
                <a:t>tobacconomics</a:t>
              </a:r>
              <a:endParaRPr lang="en-US" sz="1400" dirty="0">
                <a:solidFill>
                  <a:schemeClr val="accent1"/>
                </a:solidFill>
                <a:cs typeface="Arial" charset="0"/>
              </a:endParaRPr>
            </a:p>
          </p:txBody>
        </p:sp>
        <p:pic>
          <p:nvPicPr>
            <p:cNvPr id="11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8263" y="6432550"/>
              <a:ext cx="36195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itle 1"/>
          <p:cNvSpPr txBox="1">
            <a:spLocks/>
          </p:cNvSpPr>
          <p:nvPr/>
        </p:nvSpPr>
        <p:spPr>
          <a:xfrm>
            <a:off x="1879107" y="388589"/>
            <a:ext cx="8433787" cy="61555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Taxing ENDS</a:t>
            </a:r>
          </a:p>
        </p:txBody>
      </p:sp>
    </p:spTree>
    <p:extLst>
      <p:ext uri="{BB962C8B-B14F-4D97-AF65-F5344CB8AC3E}">
        <p14:creationId xmlns:p14="http://schemas.microsoft.com/office/powerpoint/2010/main" val="1096707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Taxing Solutions Used </a:t>
            </a:r>
            <a:br>
              <a:rPr lang="en-US" dirty="0"/>
            </a:br>
            <a:r>
              <a:rPr lang="en-US" dirty="0"/>
              <a:t>in  ENDS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787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/>
          <p:cNvSpPr>
            <a:spLocks noGrp="1"/>
          </p:cNvSpPr>
          <p:nvPr/>
        </p:nvSpPr>
        <p:spPr bwMode="auto">
          <a:xfrm>
            <a:off x="2009971" y="1642052"/>
            <a:ext cx="8248261" cy="337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ts val="1200"/>
              </a:spcBef>
              <a:spcAft>
                <a:spcPct val="0"/>
              </a:spcAft>
              <a:buClr>
                <a:srgbClr val="641378"/>
              </a:buClr>
              <a:buFont typeface="Arial" charset="0"/>
              <a:buChar char="•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429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41378"/>
              </a:buClr>
              <a:buFont typeface="Arial" charset="0"/>
              <a:buChar char="•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715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41378"/>
              </a:buClr>
              <a:buFont typeface="Arial" charset="0"/>
              <a:buChar char="•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8001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41378"/>
              </a:buClr>
              <a:buFont typeface="Arial" charset="0"/>
              <a:buChar char="•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143000" indent="-279400" algn="l" rtl="0" fontAlgn="base">
              <a:spcBef>
                <a:spcPct val="20000"/>
              </a:spcBef>
              <a:spcAft>
                <a:spcPct val="0"/>
              </a:spcAft>
              <a:buClr>
                <a:srgbClr val="641378"/>
              </a:buClr>
              <a:buFont typeface="Arial" charset="0"/>
              <a:buChar char="•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Question:  Tax all liquids or just those that contain nicotine?</a:t>
            </a:r>
          </a:p>
          <a:p>
            <a:pPr lvl="2"/>
            <a:r>
              <a:rPr lang="en-US" sz="2000" dirty="0"/>
              <a:t>A few tax any liquid used for vaping</a:t>
            </a:r>
          </a:p>
          <a:p>
            <a:pPr lvl="2"/>
            <a:r>
              <a:rPr lang="en-US" sz="2000" dirty="0"/>
              <a:t>Others tax only liquids containing nicotine</a:t>
            </a:r>
          </a:p>
          <a:p>
            <a:pPr lvl="3"/>
            <a:r>
              <a:rPr lang="en-US" sz="1800" dirty="0"/>
              <a:t>Most U.S. states/localities</a:t>
            </a:r>
          </a:p>
          <a:p>
            <a:pPr lvl="1"/>
            <a:r>
              <a:rPr lang="en-US" sz="2400" b="1" i="1" dirty="0"/>
              <a:t>Recommendation: tax all liquids used in vaping</a:t>
            </a:r>
          </a:p>
          <a:p>
            <a:pPr lvl="3"/>
            <a:r>
              <a:rPr lang="en-US" sz="2000" dirty="0"/>
              <a:t>Eliminates need for taxing authority to determine whether or not product contains nicotine</a:t>
            </a:r>
          </a:p>
          <a:p>
            <a:endParaRPr lang="en-US" sz="2000" dirty="0"/>
          </a:p>
          <a:p>
            <a:endParaRPr lang="en-US" sz="2000" dirty="0">
              <a:solidFill>
                <a:schemeClr val="tx2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88380" y="6432550"/>
            <a:ext cx="4572000" cy="361950"/>
            <a:chOff x="2464380" y="6432550"/>
            <a:chExt cx="4572000" cy="361950"/>
          </a:xfrm>
        </p:grpSpPr>
        <p:sp>
          <p:nvSpPr>
            <p:cNvPr id="10" name="4 Rectángulo"/>
            <p:cNvSpPr/>
            <p:nvPr/>
          </p:nvSpPr>
          <p:spPr>
            <a:xfrm>
              <a:off x="2464380" y="6437313"/>
              <a:ext cx="4572000" cy="3063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1400" dirty="0">
                  <a:solidFill>
                    <a:schemeClr val="accent1"/>
                  </a:solidFill>
                  <a:cs typeface="Arial" charset="0"/>
                  <a:hlinkClick r:id="rId3"/>
                </a:rPr>
                <a:t>www.tobacconomics.org</a:t>
              </a:r>
              <a:r>
                <a:rPr lang="en-US" sz="1400" dirty="0">
                  <a:solidFill>
                    <a:schemeClr val="accent1"/>
                  </a:solidFill>
                  <a:cs typeface="Arial" charset="0"/>
                </a:rPr>
                <a:t> |           </a:t>
              </a:r>
              <a:r>
                <a:rPr lang="en-US" sz="1400" dirty="0">
                  <a:solidFill>
                    <a:schemeClr val="accent1"/>
                  </a:solidFill>
                  <a:cs typeface="Arial" charset="0"/>
                  <a:hlinkClick r:id="rId4"/>
                </a:rPr>
                <a:t>@</a:t>
              </a:r>
              <a:r>
                <a:rPr lang="en-US" sz="1400" dirty="0" err="1">
                  <a:solidFill>
                    <a:schemeClr val="accent1"/>
                  </a:solidFill>
                  <a:cs typeface="Arial" charset="0"/>
                  <a:hlinkClick r:id="rId4"/>
                </a:rPr>
                <a:t>tobacconomics</a:t>
              </a:r>
              <a:endParaRPr lang="en-US" sz="1400" dirty="0">
                <a:solidFill>
                  <a:schemeClr val="accent1"/>
                </a:solidFill>
                <a:cs typeface="Arial" charset="0"/>
              </a:endParaRPr>
            </a:p>
          </p:txBody>
        </p:sp>
        <p:pic>
          <p:nvPicPr>
            <p:cNvPr id="11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8263" y="6432550"/>
              <a:ext cx="36195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itle 1"/>
          <p:cNvSpPr txBox="1">
            <a:spLocks/>
          </p:cNvSpPr>
          <p:nvPr/>
        </p:nvSpPr>
        <p:spPr>
          <a:xfrm>
            <a:off x="1923496" y="566143"/>
            <a:ext cx="8433787" cy="61555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Taxing ENDS Liquids</a:t>
            </a:r>
          </a:p>
        </p:txBody>
      </p:sp>
    </p:spTree>
    <p:extLst>
      <p:ext uri="{BB962C8B-B14F-4D97-AF65-F5344CB8AC3E}">
        <p14:creationId xmlns:p14="http://schemas.microsoft.com/office/powerpoint/2010/main" val="3996611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/>
          <p:cNvSpPr>
            <a:spLocks noGrp="1"/>
          </p:cNvSpPr>
          <p:nvPr/>
        </p:nvSpPr>
        <p:spPr bwMode="auto">
          <a:xfrm>
            <a:off x="2009971" y="1642052"/>
            <a:ext cx="8248261" cy="337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ts val="1200"/>
              </a:spcBef>
              <a:spcAft>
                <a:spcPct val="0"/>
              </a:spcAft>
              <a:buClr>
                <a:srgbClr val="641378"/>
              </a:buClr>
              <a:buFont typeface="Arial" charset="0"/>
              <a:buChar char="•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429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41378"/>
              </a:buClr>
              <a:buFont typeface="Arial" charset="0"/>
              <a:buChar char="•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715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41378"/>
              </a:buClr>
              <a:buFont typeface="Arial" charset="0"/>
              <a:buChar char="•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8001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41378"/>
              </a:buClr>
              <a:buFont typeface="Arial" charset="0"/>
              <a:buChar char="•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143000" indent="-279400" algn="l" rtl="0" fontAlgn="base">
              <a:spcBef>
                <a:spcPct val="20000"/>
              </a:spcBef>
              <a:spcAft>
                <a:spcPct val="0"/>
              </a:spcAft>
              <a:buClr>
                <a:srgbClr val="641378"/>
              </a:buClr>
              <a:buFont typeface="Arial" charset="0"/>
              <a:buChar char="•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Question:  Differential tax based on nicotine content?</a:t>
            </a:r>
          </a:p>
          <a:p>
            <a:pPr lvl="2"/>
            <a:r>
              <a:rPr lang="en-US" sz="2000" dirty="0"/>
              <a:t>US states/localities apply same tax regardless of nicotine content</a:t>
            </a:r>
          </a:p>
          <a:p>
            <a:pPr lvl="2"/>
            <a:r>
              <a:rPr lang="en-US" sz="2000" dirty="0"/>
              <a:t>Some countries apply differential tax based on nicotine content</a:t>
            </a:r>
          </a:p>
          <a:p>
            <a:pPr lvl="3"/>
            <a:r>
              <a:rPr lang="en-US" sz="1800" dirty="0"/>
              <a:t>Italy:  €0.082074/ml if contains nicotine; €0.041037/ml if no nicotine</a:t>
            </a:r>
            <a:r>
              <a:rPr lang="en-US" sz="2400" dirty="0"/>
              <a:t> </a:t>
            </a:r>
          </a:p>
          <a:p>
            <a:pPr lvl="3"/>
            <a:r>
              <a:rPr lang="en-US" sz="1800" dirty="0"/>
              <a:t>Latvia:  </a:t>
            </a:r>
            <a:r>
              <a:rPr lang="fr-FR" sz="1800" dirty="0"/>
              <a:t>€0.01/ml plus €0.005/mg nicotine</a:t>
            </a:r>
          </a:p>
          <a:p>
            <a:pPr marL="571500" lvl="3" indent="0">
              <a:buNone/>
            </a:pPr>
            <a:endParaRPr lang="en-US" sz="1800" dirty="0"/>
          </a:p>
          <a:p>
            <a:pPr lvl="1"/>
            <a:r>
              <a:rPr lang="en-US" sz="2400" b="1" i="1" dirty="0"/>
              <a:t>Recommendation: do not tax based on nicotine content</a:t>
            </a:r>
          </a:p>
          <a:p>
            <a:pPr lvl="3"/>
            <a:r>
              <a:rPr lang="en-US" sz="2000" dirty="0"/>
              <a:t>Simplifies tax administration by eliminating need for taxing authority to determine nicotine concentration</a:t>
            </a:r>
          </a:p>
          <a:p>
            <a:pPr marL="571500" lvl="3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>
              <a:solidFill>
                <a:schemeClr val="tx2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88380" y="6432550"/>
            <a:ext cx="4572000" cy="361950"/>
            <a:chOff x="2464380" y="6432550"/>
            <a:chExt cx="4572000" cy="361950"/>
          </a:xfrm>
        </p:grpSpPr>
        <p:sp>
          <p:nvSpPr>
            <p:cNvPr id="10" name="4 Rectángulo"/>
            <p:cNvSpPr/>
            <p:nvPr/>
          </p:nvSpPr>
          <p:spPr>
            <a:xfrm>
              <a:off x="2464380" y="6437313"/>
              <a:ext cx="4572000" cy="3063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1400" dirty="0">
                  <a:solidFill>
                    <a:schemeClr val="accent1"/>
                  </a:solidFill>
                  <a:cs typeface="Arial" charset="0"/>
                  <a:hlinkClick r:id="rId3"/>
                </a:rPr>
                <a:t>www.tobacconomics.org</a:t>
              </a:r>
              <a:r>
                <a:rPr lang="en-US" sz="1400" dirty="0">
                  <a:solidFill>
                    <a:schemeClr val="accent1"/>
                  </a:solidFill>
                  <a:cs typeface="Arial" charset="0"/>
                </a:rPr>
                <a:t> |           </a:t>
              </a:r>
              <a:r>
                <a:rPr lang="en-US" sz="1400" dirty="0">
                  <a:solidFill>
                    <a:schemeClr val="accent1"/>
                  </a:solidFill>
                  <a:cs typeface="Arial" charset="0"/>
                  <a:hlinkClick r:id="rId4"/>
                </a:rPr>
                <a:t>@</a:t>
              </a:r>
              <a:r>
                <a:rPr lang="en-US" sz="1400" dirty="0" err="1">
                  <a:solidFill>
                    <a:schemeClr val="accent1"/>
                  </a:solidFill>
                  <a:cs typeface="Arial" charset="0"/>
                  <a:hlinkClick r:id="rId4"/>
                </a:rPr>
                <a:t>tobacconomics</a:t>
              </a:r>
              <a:endParaRPr lang="en-US" sz="1400" dirty="0">
                <a:solidFill>
                  <a:schemeClr val="accent1"/>
                </a:solidFill>
                <a:cs typeface="Arial" charset="0"/>
              </a:endParaRPr>
            </a:p>
          </p:txBody>
        </p:sp>
        <p:pic>
          <p:nvPicPr>
            <p:cNvPr id="11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8263" y="6432550"/>
              <a:ext cx="36195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itle 1"/>
          <p:cNvSpPr txBox="1">
            <a:spLocks/>
          </p:cNvSpPr>
          <p:nvPr/>
        </p:nvSpPr>
        <p:spPr>
          <a:xfrm>
            <a:off x="1923496" y="566143"/>
            <a:ext cx="8433787" cy="61555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Taxing ENDS Liquids</a:t>
            </a:r>
          </a:p>
        </p:txBody>
      </p:sp>
    </p:spTree>
    <p:extLst>
      <p:ext uri="{BB962C8B-B14F-4D97-AF65-F5344CB8AC3E}">
        <p14:creationId xmlns:p14="http://schemas.microsoft.com/office/powerpoint/2010/main" val="3085217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/>
          <p:cNvSpPr>
            <a:spLocks noGrp="1"/>
          </p:cNvSpPr>
          <p:nvPr/>
        </p:nvSpPr>
        <p:spPr bwMode="auto">
          <a:xfrm>
            <a:off x="1971869" y="1837995"/>
            <a:ext cx="8248261" cy="337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ts val="1200"/>
              </a:spcBef>
              <a:spcAft>
                <a:spcPct val="0"/>
              </a:spcAft>
              <a:buClr>
                <a:srgbClr val="641378"/>
              </a:buClr>
              <a:buFont typeface="Arial" charset="0"/>
              <a:buChar char="•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429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41378"/>
              </a:buClr>
              <a:buFont typeface="Arial" charset="0"/>
              <a:buChar char="•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715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41378"/>
              </a:buClr>
              <a:buFont typeface="Arial" charset="0"/>
              <a:buChar char="•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8001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41378"/>
              </a:buClr>
              <a:buFont typeface="Arial" charset="0"/>
              <a:buChar char="•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143000" indent="-279400" algn="l" rtl="0" fontAlgn="base">
              <a:spcBef>
                <a:spcPct val="20000"/>
              </a:spcBef>
              <a:spcAft>
                <a:spcPct val="0"/>
              </a:spcAft>
              <a:buClr>
                <a:srgbClr val="641378"/>
              </a:buClr>
              <a:buFont typeface="Arial" charset="0"/>
              <a:buChar char="•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Question:  Tax products with any nicotine or with nicotine derived from tobacco?</a:t>
            </a:r>
          </a:p>
          <a:p>
            <a:pPr lvl="2"/>
            <a:r>
              <a:rPr lang="en-US" sz="2000" dirty="0"/>
              <a:t>Unclear for most US states/localities</a:t>
            </a:r>
          </a:p>
          <a:p>
            <a:pPr lvl="2"/>
            <a:r>
              <a:rPr lang="en-US" sz="2000" dirty="0"/>
              <a:t>Some clearly apply to only nicotine derived from tobacco</a:t>
            </a:r>
          </a:p>
          <a:p>
            <a:pPr lvl="3"/>
            <a:r>
              <a:rPr lang="en-US" sz="1800" dirty="0"/>
              <a:t>Minnesota: originally applied its definition of other tobacco products, which includes products containing nicotine derived from tobacco</a:t>
            </a:r>
          </a:p>
          <a:p>
            <a:pPr lvl="1"/>
            <a:r>
              <a:rPr lang="en-US" sz="2400" b="1" i="1" dirty="0"/>
              <a:t>Recommendation: if taxing only products containing nicotine, tax all regardless of source of nicotine</a:t>
            </a:r>
          </a:p>
          <a:p>
            <a:pPr lvl="3"/>
            <a:r>
              <a:rPr lang="en-US" sz="2000" dirty="0"/>
              <a:t>Eliminates need for taxing authority to determine whether or not nicotine is derived from tobacco, other plants, or synthetic</a:t>
            </a:r>
          </a:p>
          <a:p>
            <a:pPr marL="571500" lvl="3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>
              <a:solidFill>
                <a:schemeClr val="tx2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88380" y="6432550"/>
            <a:ext cx="4572000" cy="361950"/>
            <a:chOff x="2464380" y="6432550"/>
            <a:chExt cx="4572000" cy="361950"/>
          </a:xfrm>
        </p:grpSpPr>
        <p:sp>
          <p:nvSpPr>
            <p:cNvPr id="10" name="4 Rectángulo"/>
            <p:cNvSpPr/>
            <p:nvPr/>
          </p:nvSpPr>
          <p:spPr>
            <a:xfrm>
              <a:off x="2464380" y="6437313"/>
              <a:ext cx="4572000" cy="3063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1400" dirty="0">
                  <a:solidFill>
                    <a:schemeClr val="accent1"/>
                  </a:solidFill>
                  <a:cs typeface="Arial" charset="0"/>
                  <a:hlinkClick r:id="rId3"/>
                </a:rPr>
                <a:t>www.tobacconomics.org</a:t>
              </a:r>
              <a:r>
                <a:rPr lang="en-US" sz="1400" dirty="0">
                  <a:solidFill>
                    <a:schemeClr val="accent1"/>
                  </a:solidFill>
                  <a:cs typeface="Arial" charset="0"/>
                </a:rPr>
                <a:t> |           </a:t>
              </a:r>
              <a:r>
                <a:rPr lang="en-US" sz="1400" dirty="0">
                  <a:solidFill>
                    <a:schemeClr val="accent1"/>
                  </a:solidFill>
                  <a:cs typeface="Arial" charset="0"/>
                  <a:hlinkClick r:id="rId4"/>
                </a:rPr>
                <a:t>@</a:t>
              </a:r>
              <a:r>
                <a:rPr lang="en-US" sz="1400" dirty="0" err="1">
                  <a:solidFill>
                    <a:schemeClr val="accent1"/>
                  </a:solidFill>
                  <a:cs typeface="Arial" charset="0"/>
                  <a:hlinkClick r:id="rId4"/>
                </a:rPr>
                <a:t>tobacconomics</a:t>
              </a:r>
              <a:endParaRPr lang="en-US" sz="1400" dirty="0">
                <a:solidFill>
                  <a:schemeClr val="accent1"/>
                </a:solidFill>
                <a:cs typeface="Arial" charset="0"/>
              </a:endParaRPr>
            </a:p>
          </p:txBody>
        </p:sp>
        <p:pic>
          <p:nvPicPr>
            <p:cNvPr id="11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8263" y="6432550"/>
              <a:ext cx="36195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itle 1"/>
          <p:cNvSpPr txBox="1">
            <a:spLocks/>
          </p:cNvSpPr>
          <p:nvPr/>
        </p:nvSpPr>
        <p:spPr>
          <a:xfrm>
            <a:off x="1923496" y="566143"/>
            <a:ext cx="8433787" cy="61555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Taxing ENDS Liquids</a:t>
            </a:r>
          </a:p>
        </p:txBody>
      </p:sp>
    </p:spTree>
    <p:extLst>
      <p:ext uri="{BB962C8B-B14F-4D97-AF65-F5344CB8AC3E}">
        <p14:creationId xmlns:p14="http://schemas.microsoft.com/office/powerpoint/2010/main" val="1943011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Taxing ENDS</a:t>
            </a:r>
            <a:br>
              <a:rPr lang="en-US" dirty="0"/>
            </a:br>
            <a:r>
              <a:rPr lang="en-US" dirty="0"/>
              <a:t>Devices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215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/>
          <p:cNvSpPr>
            <a:spLocks noGrp="1"/>
          </p:cNvSpPr>
          <p:nvPr/>
        </p:nvSpPr>
        <p:spPr bwMode="auto">
          <a:xfrm>
            <a:off x="2009971" y="1181695"/>
            <a:ext cx="8248261" cy="509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ts val="1200"/>
              </a:spcBef>
              <a:spcAft>
                <a:spcPct val="0"/>
              </a:spcAft>
              <a:buClr>
                <a:srgbClr val="641378"/>
              </a:buClr>
              <a:buFont typeface="Arial" charset="0"/>
              <a:buChar char="•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429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41378"/>
              </a:buClr>
              <a:buFont typeface="Arial" charset="0"/>
              <a:buChar char="•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715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41378"/>
              </a:buClr>
              <a:buFont typeface="Arial" charset="0"/>
              <a:buChar char="•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8001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41378"/>
              </a:buClr>
              <a:buFont typeface="Arial" charset="0"/>
              <a:buChar char="•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143000" indent="-279400" algn="l" rtl="0" fontAlgn="base">
              <a:spcBef>
                <a:spcPct val="20000"/>
              </a:spcBef>
              <a:spcAft>
                <a:spcPct val="0"/>
              </a:spcAft>
              <a:buClr>
                <a:srgbClr val="641378"/>
              </a:buClr>
              <a:buFont typeface="Arial" charset="0"/>
              <a:buChar char="•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Question:  Tax devices/components or not?</a:t>
            </a:r>
          </a:p>
          <a:p>
            <a:pPr lvl="2"/>
            <a:r>
              <a:rPr lang="en-US" sz="1800" dirty="0"/>
              <a:t>Many governments do not apply unique tax on devices</a:t>
            </a:r>
          </a:p>
          <a:p>
            <a:pPr lvl="2"/>
            <a:r>
              <a:rPr lang="en-US" sz="1800" dirty="0"/>
              <a:t>Some do tax devices:</a:t>
            </a:r>
          </a:p>
          <a:p>
            <a:pPr lvl="3"/>
            <a:r>
              <a:rPr lang="en-US" sz="1600" dirty="0"/>
              <a:t>Several US states/localities:  ‘any product containing or delivering nicotine’</a:t>
            </a:r>
          </a:p>
          <a:p>
            <a:pPr lvl="2"/>
            <a:r>
              <a:rPr lang="en-US" sz="1800" dirty="0"/>
              <a:t>A few with ad valorem taxes apply to devices only if they include vaping solution:</a:t>
            </a:r>
          </a:p>
          <a:p>
            <a:pPr lvl="3"/>
            <a:r>
              <a:rPr lang="en-US" sz="1600" dirty="0"/>
              <a:t>California (59.27%) and Illinois (15%) of wholesale price for nicotine liquid or product containing nicotine liquid</a:t>
            </a:r>
          </a:p>
          <a:p>
            <a:pPr lvl="3"/>
            <a:r>
              <a:rPr lang="en-US" sz="1600" dirty="0"/>
              <a:t>Minnesota:  95% of wholesale price (but trying to separately determine value of liquid only)</a:t>
            </a:r>
          </a:p>
          <a:p>
            <a:pPr lvl="1"/>
            <a:r>
              <a:rPr lang="en-US" sz="2000" b="1" i="1" dirty="0"/>
              <a:t>Recommendation: do not tax devices/components</a:t>
            </a:r>
          </a:p>
          <a:p>
            <a:pPr lvl="3"/>
            <a:r>
              <a:rPr lang="en-US" sz="1800" dirty="0"/>
              <a:t>Adds complications to tax administration, given diversity of devices and ability of users to make their own</a:t>
            </a:r>
          </a:p>
          <a:p>
            <a:pPr lvl="3"/>
            <a:r>
              <a:rPr lang="en-US" sz="1800" dirty="0"/>
              <a:t>If ad valorem, then tax devices that contain vaping solution (e.g. disposable e-cigarettes, starter kits)</a:t>
            </a:r>
          </a:p>
          <a:p>
            <a:pPr marL="571500" lvl="3" indent="0">
              <a:buNone/>
            </a:pPr>
            <a:endParaRPr lang="en-US" sz="1800" dirty="0"/>
          </a:p>
          <a:p>
            <a:endParaRPr lang="en-US" dirty="0"/>
          </a:p>
          <a:p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88380" y="6432550"/>
            <a:ext cx="4572000" cy="361950"/>
            <a:chOff x="2464380" y="6432550"/>
            <a:chExt cx="4572000" cy="361950"/>
          </a:xfrm>
        </p:grpSpPr>
        <p:sp>
          <p:nvSpPr>
            <p:cNvPr id="10" name="4 Rectángulo"/>
            <p:cNvSpPr/>
            <p:nvPr/>
          </p:nvSpPr>
          <p:spPr>
            <a:xfrm>
              <a:off x="2464380" y="6437313"/>
              <a:ext cx="4572000" cy="3063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1400" dirty="0">
                  <a:solidFill>
                    <a:schemeClr val="accent1"/>
                  </a:solidFill>
                  <a:cs typeface="Arial" charset="0"/>
                  <a:hlinkClick r:id="rId3"/>
                </a:rPr>
                <a:t>www.tobacconomics.org</a:t>
              </a:r>
              <a:r>
                <a:rPr lang="en-US" sz="1400" dirty="0">
                  <a:solidFill>
                    <a:schemeClr val="accent1"/>
                  </a:solidFill>
                  <a:cs typeface="Arial" charset="0"/>
                </a:rPr>
                <a:t> |           </a:t>
              </a:r>
              <a:r>
                <a:rPr lang="en-US" sz="1400" dirty="0">
                  <a:solidFill>
                    <a:schemeClr val="accent1"/>
                  </a:solidFill>
                  <a:cs typeface="Arial" charset="0"/>
                  <a:hlinkClick r:id="rId4"/>
                </a:rPr>
                <a:t>@</a:t>
              </a:r>
              <a:r>
                <a:rPr lang="en-US" sz="1400" dirty="0" err="1">
                  <a:solidFill>
                    <a:schemeClr val="accent1"/>
                  </a:solidFill>
                  <a:cs typeface="Arial" charset="0"/>
                  <a:hlinkClick r:id="rId4"/>
                </a:rPr>
                <a:t>tobacconomics</a:t>
              </a:r>
              <a:endParaRPr lang="en-US" sz="1400" dirty="0">
                <a:solidFill>
                  <a:schemeClr val="accent1"/>
                </a:solidFill>
                <a:cs typeface="Arial" charset="0"/>
              </a:endParaRPr>
            </a:p>
          </p:txBody>
        </p:sp>
        <p:pic>
          <p:nvPicPr>
            <p:cNvPr id="11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8263" y="6432550"/>
              <a:ext cx="36195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itle 1"/>
          <p:cNvSpPr txBox="1">
            <a:spLocks/>
          </p:cNvSpPr>
          <p:nvPr/>
        </p:nvSpPr>
        <p:spPr>
          <a:xfrm>
            <a:off x="1879107" y="370834"/>
            <a:ext cx="8433787" cy="61555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Taxing ENDS Devices</a:t>
            </a:r>
          </a:p>
        </p:txBody>
      </p:sp>
    </p:spTree>
    <p:extLst>
      <p:ext uri="{BB962C8B-B14F-4D97-AF65-F5344CB8AC3E}">
        <p14:creationId xmlns:p14="http://schemas.microsoft.com/office/powerpoint/2010/main" val="1897413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Taxing ENDS</a:t>
            </a:r>
            <a:br>
              <a:rPr lang="en-US" dirty="0"/>
            </a:br>
            <a:r>
              <a:rPr lang="en-US" dirty="0"/>
              <a:t>- </a:t>
            </a:r>
            <a:br>
              <a:rPr lang="en-US" dirty="0"/>
            </a:br>
            <a:r>
              <a:rPr lang="en-US" dirty="0"/>
              <a:t>Other Issues</a:t>
            </a:r>
          </a:p>
        </p:txBody>
      </p:sp>
    </p:spTree>
    <p:extLst>
      <p:ext uri="{BB962C8B-B14F-4D97-AF65-F5344CB8AC3E}">
        <p14:creationId xmlns:p14="http://schemas.microsoft.com/office/powerpoint/2010/main" val="332337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/>
          <p:cNvSpPr>
            <a:spLocks noGrp="1"/>
          </p:cNvSpPr>
          <p:nvPr/>
        </p:nvSpPr>
        <p:spPr bwMode="auto">
          <a:xfrm>
            <a:off x="1227421" y="2104572"/>
            <a:ext cx="8248261" cy="3844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ts val="1200"/>
              </a:spcBef>
              <a:spcAft>
                <a:spcPct val="0"/>
              </a:spcAft>
              <a:buClr>
                <a:srgbClr val="641378"/>
              </a:buClr>
              <a:buFont typeface="Arial" charset="0"/>
              <a:buChar char="•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429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41378"/>
              </a:buClr>
              <a:buFont typeface="Arial" charset="0"/>
              <a:buChar char="•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715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41378"/>
              </a:buClr>
              <a:buFont typeface="Arial" charset="0"/>
              <a:buChar char="•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8001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41378"/>
              </a:buClr>
              <a:buFont typeface="Arial" charset="0"/>
              <a:buChar char="•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143000" indent="-279400" algn="l" rtl="0" fontAlgn="base">
              <a:spcBef>
                <a:spcPct val="20000"/>
              </a:spcBef>
              <a:spcAft>
                <a:spcPct val="0"/>
              </a:spcAft>
              <a:buClr>
                <a:srgbClr val="641378"/>
              </a:buClr>
              <a:buFont typeface="Arial" charset="0"/>
              <a:buChar char="•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/>
              <a:t>Impact of prices on demand for ENDS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/>
              <a:t>Current taxation of ENDS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Tax structures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Taxes on vaping solutions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Taxes on vaping devices</a:t>
            </a:r>
            <a:endParaRPr lang="en-US" sz="2800" dirty="0"/>
          </a:p>
          <a:p>
            <a:pPr marL="342900" lvl="2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3200" dirty="0">
              <a:solidFill>
                <a:schemeClr val="tx2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88380" y="6432550"/>
            <a:ext cx="4572000" cy="361950"/>
            <a:chOff x="2464380" y="6432550"/>
            <a:chExt cx="4572000" cy="361950"/>
          </a:xfrm>
        </p:grpSpPr>
        <p:sp>
          <p:nvSpPr>
            <p:cNvPr id="10" name="4 Rectángulo"/>
            <p:cNvSpPr/>
            <p:nvPr/>
          </p:nvSpPr>
          <p:spPr>
            <a:xfrm>
              <a:off x="2464380" y="6437313"/>
              <a:ext cx="4572000" cy="3063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1400" dirty="0">
                  <a:solidFill>
                    <a:schemeClr val="accent1"/>
                  </a:solidFill>
                  <a:cs typeface="Arial" charset="0"/>
                  <a:hlinkClick r:id="rId3"/>
                </a:rPr>
                <a:t>www.tobacconomics.org</a:t>
              </a:r>
              <a:r>
                <a:rPr lang="en-US" sz="1400" dirty="0">
                  <a:solidFill>
                    <a:schemeClr val="accent1"/>
                  </a:solidFill>
                  <a:cs typeface="Arial" charset="0"/>
                </a:rPr>
                <a:t> |           </a:t>
              </a:r>
              <a:r>
                <a:rPr lang="en-US" sz="1400" dirty="0">
                  <a:solidFill>
                    <a:schemeClr val="accent1"/>
                  </a:solidFill>
                  <a:cs typeface="Arial" charset="0"/>
                  <a:hlinkClick r:id="rId4"/>
                </a:rPr>
                <a:t>@</a:t>
              </a:r>
              <a:r>
                <a:rPr lang="en-US" sz="1400" dirty="0" err="1">
                  <a:solidFill>
                    <a:schemeClr val="accent1"/>
                  </a:solidFill>
                  <a:cs typeface="Arial" charset="0"/>
                  <a:hlinkClick r:id="rId4"/>
                </a:rPr>
                <a:t>tobacconomics</a:t>
              </a:r>
              <a:endParaRPr lang="en-US" sz="1400" dirty="0">
                <a:solidFill>
                  <a:schemeClr val="accent1"/>
                </a:solidFill>
                <a:cs typeface="Arial" charset="0"/>
              </a:endParaRPr>
            </a:p>
          </p:txBody>
        </p:sp>
        <p:pic>
          <p:nvPicPr>
            <p:cNvPr id="11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8263" y="6432550"/>
              <a:ext cx="36195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itle 1"/>
          <p:cNvSpPr txBox="1">
            <a:spLocks/>
          </p:cNvSpPr>
          <p:nvPr/>
        </p:nvSpPr>
        <p:spPr>
          <a:xfrm>
            <a:off x="1879107" y="327034"/>
            <a:ext cx="8433787" cy="73866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Overview </a:t>
            </a:r>
          </a:p>
        </p:txBody>
      </p:sp>
    </p:spTree>
    <p:extLst>
      <p:ext uri="{BB962C8B-B14F-4D97-AF65-F5344CB8AC3E}">
        <p14:creationId xmlns:p14="http://schemas.microsoft.com/office/powerpoint/2010/main" val="2632919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/>
          <p:cNvSpPr>
            <a:spLocks noGrp="1"/>
          </p:cNvSpPr>
          <p:nvPr/>
        </p:nvSpPr>
        <p:spPr bwMode="auto">
          <a:xfrm>
            <a:off x="2009971" y="1181695"/>
            <a:ext cx="8248261" cy="509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ts val="1200"/>
              </a:spcBef>
              <a:spcAft>
                <a:spcPct val="0"/>
              </a:spcAft>
              <a:buClr>
                <a:srgbClr val="641378"/>
              </a:buClr>
              <a:buFont typeface="Arial" charset="0"/>
              <a:buChar char="•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429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41378"/>
              </a:buClr>
              <a:buFont typeface="Arial" charset="0"/>
              <a:buChar char="•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715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41378"/>
              </a:buClr>
              <a:buFont typeface="Arial" charset="0"/>
              <a:buChar char="•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8001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41378"/>
              </a:buClr>
              <a:buFont typeface="Arial" charset="0"/>
              <a:buChar char="•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143000" indent="-279400" algn="l" rtl="0" fontAlgn="base">
              <a:spcBef>
                <a:spcPct val="20000"/>
              </a:spcBef>
              <a:spcAft>
                <a:spcPct val="0"/>
              </a:spcAft>
              <a:buClr>
                <a:srgbClr val="641378"/>
              </a:buClr>
              <a:buFont typeface="Arial" charset="0"/>
              <a:buChar char="•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Question:  Where to collect?</a:t>
            </a:r>
          </a:p>
          <a:p>
            <a:pPr lvl="2"/>
            <a:r>
              <a:rPr lang="en-US" sz="2000" dirty="0"/>
              <a:t>Manufacturer/Importer?</a:t>
            </a:r>
          </a:p>
          <a:p>
            <a:pPr lvl="2"/>
            <a:r>
              <a:rPr lang="en-US" sz="2000" dirty="0"/>
              <a:t>Distributor?</a:t>
            </a:r>
          </a:p>
          <a:p>
            <a:pPr lvl="2"/>
            <a:r>
              <a:rPr lang="en-US" sz="2000" dirty="0"/>
              <a:t>Retailer?</a:t>
            </a:r>
          </a:p>
          <a:p>
            <a:pPr lvl="2"/>
            <a:r>
              <a:rPr lang="en-US" sz="2000" dirty="0"/>
              <a:t>Varied approaches in different jurisdictions</a:t>
            </a:r>
          </a:p>
          <a:p>
            <a:pPr lvl="2"/>
            <a:endParaRPr lang="en-US" sz="1100" dirty="0"/>
          </a:p>
          <a:p>
            <a:pPr lvl="2"/>
            <a:r>
              <a:rPr lang="en-US" sz="2000" dirty="0"/>
              <a:t>Complicated by non-traditional distribution chains</a:t>
            </a:r>
          </a:p>
          <a:p>
            <a:pPr lvl="3"/>
            <a:r>
              <a:rPr lang="en-US" sz="1800" dirty="0"/>
              <a:t>Many products go directly from manufacturer or importer to retailer</a:t>
            </a:r>
          </a:p>
          <a:p>
            <a:pPr lvl="3"/>
            <a:r>
              <a:rPr lang="en-US" sz="1800" dirty="0"/>
              <a:t>Retailer can also be manufacturer</a:t>
            </a:r>
          </a:p>
          <a:p>
            <a:pPr lvl="3"/>
            <a:r>
              <a:rPr lang="en-US" sz="1800" dirty="0"/>
              <a:t>Significant share of online sales</a:t>
            </a:r>
          </a:p>
          <a:p>
            <a:pPr lvl="3"/>
            <a:endParaRPr lang="en-US" sz="1000" dirty="0"/>
          </a:p>
          <a:p>
            <a:pPr lvl="1"/>
            <a:r>
              <a:rPr lang="en-US" sz="2400" b="1" i="1" dirty="0"/>
              <a:t>Recommendation – collect taxes from retailers, including online vendors</a:t>
            </a:r>
          </a:p>
          <a:p>
            <a:pPr lvl="2"/>
            <a:r>
              <a:rPr lang="en-US" sz="2000" dirty="0"/>
              <a:t> addresses challenges associated with non-traditional distribution chains</a:t>
            </a:r>
          </a:p>
          <a:p>
            <a:pPr marL="342900" lvl="2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  <a:p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88380" y="6432550"/>
            <a:ext cx="4572000" cy="361950"/>
            <a:chOff x="2464380" y="6432550"/>
            <a:chExt cx="4572000" cy="361950"/>
          </a:xfrm>
        </p:grpSpPr>
        <p:sp>
          <p:nvSpPr>
            <p:cNvPr id="10" name="4 Rectángulo"/>
            <p:cNvSpPr/>
            <p:nvPr/>
          </p:nvSpPr>
          <p:spPr>
            <a:xfrm>
              <a:off x="2464380" y="6437313"/>
              <a:ext cx="4572000" cy="3063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1400" dirty="0">
                  <a:solidFill>
                    <a:schemeClr val="accent1"/>
                  </a:solidFill>
                  <a:cs typeface="Arial" charset="0"/>
                  <a:hlinkClick r:id="rId3"/>
                </a:rPr>
                <a:t>www.tobacconomics.org</a:t>
              </a:r>
              <a:r>
                <a:rPr lang="en-US" sz="1400" dirty="0">
                  <a:solidFill>
                    <a:schemeClr val="accent1"/>
                  </a:solidFill>
                  <a:cs typeface="Arial" charset="0"/>
                </a:rPr>
                <a:t> |           </a:t>
              </a:r>
              <a:r>
                <a:rPr lang="en-US" sz="1400" dirty="0">
                  <a:solidFill>
                    <a:schemeClr val="accent1"/>
                  </a:solidFill>
                  <a:cs typeface="Arial" charset="0"/>
                  <a:hlinkClick r:id="rId4"/>
                </a:rPr>
                <a:t>@</a:t>
              </a:r>
              <a:r>
                <a:rPr lang="en-US" sz="1400" dirty="0" err="1">
                  <a:solidFill>
                    <a:schemeClr val="accent1"/>
                  </a:solidFill>
                  <a:cs typeface="Arial" charset="0"/>
                  <a:hlinkClick r:id="rId4"/>
                </a:rPr>
                <a:t>tobacconomics</a:t>
              </a:r>
              <a:endParaRPr lang="en-US" sz="1400" dirty="0">
                <a:solidFill>
                  <a:schemeClr val="accent1"/>
                </a:solidFill>
                <a:cs typeface="Arial" charset="0"/>
              </a:endParaRPr>
            </a:p>
          </p:txBody>
        </p:sp>
        <p:pic>
          <p:nvPicPr>
            <p:cNvPr id="11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8263" y="6432550"/>
              <a:ext cx="36195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itle 1"/>
          <p:cNvSpPr txBox="1">
            <a:spLocks/>
          </p:cNvSpPr>
          <p:nvPr/>
        </p:nvSpPr>
        <p:spPr>
          <a:xfrm>
            <a:off x="1879107" y="370834"/>
            <a:ext cx="8433787" cy="61555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Taxing ENDS</a:t>
            </a:r>
          </a:p>
        </p:txBody>
      </p:sp>
    </p:spTree>
    <p:extLst>
      <p:ext uri="{BB962C8B-B14F-4D97-AF65-F5344CB8AC3E}">
        <p14:creationId xmlns:p14="http://schemas.microsoft.com/office/powerpoint/2010/main" val="284612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/>
          <p:cNvSpPr>
            <a:spLocks noGrp="1"/>
          </p:cNvSpPr>
          <p:nvPr/>
        </p:nvSpPr>
        <p:spPr bwMode="auto">
          <a:xfrm>
            <a:off x="1306287" y="1576873"/>
            <a:ext cx="8951946" cy="4508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ts val="1200"/>
              </a:spcBef>
              <a:spcAft>
                <a:spcPct val="0"/>
              </a:spcAft>
              <a:buClr>
                <a:srgbClr val="641378"/>
              </a:buClr>
              <a:buFont typeface="Arial" charset="0"/>
              <a:buChar char="•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429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41378"/>
              </a:buClr>
              <a:buFont typeface="Arial" charset="0"/>
              <a:buChar char="•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715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41378"/>
              </a:buClr>
              <a:buFont typeface="Arial" charset="0"/>
              <a:buChar char="•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8001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41378"/>
              </a:buClr>
              <a:buFont typeface="Arial" charset="0"/>
              <a:buChar char="•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143000" indent="-279400" algn="l" rtl="0" fontAlgn="base">
              <a:spcBef>
                <a:spcPct val="20000"/>
              </a:spcBef>
              <a:spcAft>
                <a:spcPct val="0"/>
              </a:spcAft>
              <a:buClr>
                <a:srgbClr val="641378"/>
              </a:buClr>
              <a:buFont typeface="Arial" charset="0"/>
              <a:buChar char="•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Question:  What tax rate/level?</a:t>
            </a:r>
          </a:p>
          <a:p>
            <a:pPr lvl="1"/>
            <a:r>
              <a:rPr lang="en-US" sz="2400" dirty="0"/>
              <a:t>Enormous variability in tax rates</a:t>
            </a:r>
          </a:p>
          <a:p>
            <a:pPr lvl="2"/>
            <a:r>
              <a:rPr lang="en-US" sz="1800" dirty="0"/>
              <a:t>In U.S., specific taxes range from $0.05/ml (DE, KS, LA, NC, WI) to $1.20/ml + $1.50/unit in Chicago; ad valorem range from 15% (IL) to 96% (DC)</a:t>
            </a:r>
          </a:p>
          <a:p>
            <a:pPr lvl="1"/>
            <a:r>
              <a:rPr lang="en-US" sz="2400" dirty="0"/>
              <a:t>Considerable variability relative to taxes on cigarettes</a:t>
            </a:r>
          </a:p>
          <a:p>
            <a:pPr lvl="2"/>
            <a:r>
              <a:rPr lang="en-US" sz="1800" dirty="0"/>
              <a:t>Some governments aim to tax equivalently (e.g. CA, MN)</a:t>
            </a:r>
          </a:p>
          <a:p>
            <a:pPr lvl="2"/>
            <a:r>
              <a:rPr lang="en-US" sz="1800" dirty="0"/>
              <a:t>Most tax at lower rates</a:t>
            </a:r>
          </a:p>
          <a:p>
            <a:pPr lvl="2"/>
            <a:r>
              <a:rPr lang="en-US" sz="1800" dirty="0"/>
              <a:t>Rationale for relative rates unclear</a:t>
            </a:r>
          </a:p>
          <a:p>
            <a:r>
              <a:rPr lang="en-US" sz="2400" b="1" i="1" dirty="0"/>
              <a:t>Recommendation – tax equivalent to cigarettes</a:t>
            </a:r>
          </a:p>
          <a:p>
            <a:pPr lvl="2"/>
            <a:r>
              <a:rPr lang="en-US" sz="1800" dirty="0"/>
              <a:t>If/when evidence is clearer on relative harms from ENDS vs. cigarettes, then potential for differential taxation to reflect relative risks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000" dirty="0"/>
          </a:p>
          <a:p>
            <a:endParaRPr lang="en-US" sz="2000" dirty="0">
              <a:solidFill>
                <a:schemeClr val="tx2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88380" y="6432550"/>
            <a:ext cx="4572000" cy="361950"/>
            <a:chOff x="2464380" y="6432550"/>
            <a:chExt cx="4572000" cy="361950"/>
          </a:xfrm>
        </p:grpSpPr>
        <p:sp>
          <p:nvSpPr>
            <p:cNvPr id="10" name="4 Rectángulo"/>
            <p:cNvSpPr/>
            <p:nvPr/>
          </p:nvSpPr>
          <p:spPr>
            <a:xfrm>
              <a:off x="2464380" y="6437313"/>
              <a:ext cx="4572000" cy="3063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1400" dirty="0">
                  <a:solidFill>
                    <a:schemeClr val="accent1"/>
                  </a:solidFill>
                  <a:cs typeface="Arial" charset="0"/>
                  <a:hlinkClick r:id="rId3"/>
                </a:rPr>
                <a:t>www.tobacconomics.org</a:t>
              </a:r>
              <a:r>
                <a:rPr lang="en-US" sz="1400" dirty="0">
                  <a:solidFill>
                    <a:schemeClr val="accent1"/>
                  </a:solidFill>
                  <a:cs typeface="Arial" charset="0"/>
                </a:rPr>
                <a:t> |           </a:t>
              </a:r>
              <a:r>
                <a:rPr lang="en-US" sz="1400" dirty="0">
                  <a:solidFill>
                    <a:schemeClr val="accent1"/>
                  </a:solidFill>
                  <a:cs typeface="Arial" charset="0"/>
                  <a:hlinkClick r:id="rId4"/>
                </a:rPr>
                <a:t>@</a:t>
              </a:r>
              <a:r>
                <a:rPr lang="en-US" sz="1400" dirty="0" err="1">
                  <a:solidFill>
                    <a:schemeClr val="accent1"/>
                  </a:solidFill>
                  <a:cs typeface="Arial" charset="0"/>
                  <a:hlinkClick r:id="rId4"/>
                </a:rPr>
                <a:t>tobacconomics</a:t>
              </a:r>
              <a:endParaRPr lang="en-US" sz="1400" dirty="0">
                <a:solidFill>
                  <a:schemeClr val="accent1"/>
                </a:solidFill>
                <a:cs typeface="Arial" charset="0"/>
              </a:endParaRPr>
            </a:p>
          </p:txBody>
        </p:sp>
        <p:pic>
          <p:nvPicPr>
            <p:cNvPr id="11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8263" y="6432550"/>
              <a:ext cx="36195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itle 1"/>
          <p:cNvSpPr txBox="1">
            <a:spLocks/>
          </p:cNvSpPr>
          <p:nvPr/>
        </p:nvSpPr>
        <p:spPr>
          <a:xfrm>
            <a:off x="1879107" y="370834"/>
            <a:ext cx="8433787" cy="61555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Taxing ENDS</a:t>
            </a:r>
          </a:p>
        </p:txBody>
      </p:sp>
    </p:spTree>
    <p:extLst>
      <p:ext uri="{BB962C8B-B14F-4D97-AF65-F5344CB8AC3E}">
        <p14:creationId xmlns:p14="http://schemas.microsoft.com/office/powerpoint/2010/main" val="1410556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/>
          <p:cNvSpPr>
            <a:spLocks noGrp="1"/>
          </p:cNvSpPr>
          <p:nvPr/>
        </p:nvSpPr>
        <p:spPr bwMode="auto">
          <a:xfrm>
            <a:off x="1073021" y="1338349"/>
            <a:ext cx="9185212" cy="4746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ts val="1200"/>
              </a:spcBef>
              <a:spcAft>
                <a:spcPct val="0"/>
              </a:spcAft>
              <a:buClr>
                <a:srgbClr val="641378"/>
              </a:buClr>
              <a:buFont typeface="Arial" charset="0"/>
              <a:buChar char="•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429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41378"/>
              </a:buClr>
              <a:buFont typeface="Arial" charset="0"/>
              <a:buChar char="•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715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41378"/>
              </a:buClr>
              <a:buFont typeface="Arial" charset="0"/>
              <a:buChar char="•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8001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41378"/>
              </a:buClr>
              <a:buFont typeface="Arial" charset="0"/>
              <a:buChar char="•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143000" indent="-279400" algn="l" rtl="0" fontAlgn="base">
              <a:spcBef>
                <a:spcPct val="20000"/>
              </a:spcBef>
              <a:spcAft>
                <a:spcPct val="0"/>
              </a:spcAft>
              <a:buClr>
                <a:srgbClr val="641378"/>
              </a:buClr>
              <a:buFont typeface="Arial" charset="0"/>
              <a:buChar char="•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Question:  What is the revenue potential?</a:t>
            </a:r>
          </a:p>
          <a:p>
            <a:pPr lvl="1"/>
            <a:r>
              <a:rPr lang="en-US" sz="2400" dirty="0"/>
              <a:t>Revenue replacement often used as argument for taxing ENDS/ENNDS</a:t>
            </a:r>
          </a:p>
          <a:p>
            <a:pPr lvl="1"/>
            <a:r>
              <a:rPr lang="en-US" sz="2400" dirty="0"/>
              <a:t>But revenue potential is small in most jurisdictions</a:t>
            </a:r>
          </a:p>
          <a:p>
            <a:pPr lvl="2"/>
            <a:r>
              <a:rPr lang="en-US" sz="1800" dirty="0"/>
              <a:t>Relatively low use compared to cigarettes</a:t>
            </a:r>
          </a:p>
          <a:p>
            <a:pPr lvl="2"/>
            <a:r>
              <a:rPr lang="en-US" sz="1800" dirty="0"/>
              <a:t>Revenue data very difficult to obtain</a:t>
            </a:r>
          </a:p>
          <a:p>
            <a:pPr lvl="2"/>
            <a:r>
              <a:rPr lang="en-US" sz="1800" dirty="0"/>
              <a:t>Where data are available, suggest that revenues are minimal</a:t>
            </a:r>
          </a:p>
          <a:p>
            <a:pPr lvl="3"/>
            <a:r>
              <a:rPr lang="en-US" sz="1800" dirty="0"/>
              <a:t>CA:  nearly $1.9 billion from cigarette taxes vs. ~$32 million from vaping taxes</a:t>
            </a:r>
          </a:p>
          <a:p>
            <a:pPr lvl="3"/>
            <a:r>
              <a:rPr lang="en-US" sz="1800" dirty="0"/>
              <a:t>MN: $525 million from cigarettes; $11 million from vaping taxes</a:t>
            </a:r>
          </a:p>
          <a:p>
            <a:r>
              <a:rPr lang="en-US" sz="2400" b="1" i="1" dirty="0"/>
              <a:t>Recommendation – if revenue generation/replacement is objective, raise taxes on cigarettes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000" dirty="0"/>
          </a:p>
          <a:p>
            <a:endParaRPr lang="en-US" sz="2000" dirty="0">
              <a:solidFill>
                <a:schemeClr val="tx2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88380" y="6432550"/>
            <a:ext cx="4572000" cy="361950"/>
            <a:chOff x="2464380" y="6432550"/>
            <a:chExt cx="4572000" cy="361950"/>
          </a:xfrm>
        </p:grpSpPr>
        <p:sp>
          <p:nvSpPr>
            <p:cNvPr id="10" name="4 Rectángulo"/>
            <p:cNvSpPr/>
            <p:nvPr/>
          </p:nvSpPr>
          <p:spPr>
            <a:xfrm>
              <a:off x="2464380" y="6437313"/>
              <a:ext cx="4572000" cy="3063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1400" dirty="0">
                  <a:solidFill>
                    <a:schemeClr val="accent1"/>
                  </a:solidFill>
                  <a:cs typeface="Arial" charset="0"/>
                  <a:hlinkClick r:id="rId3"/>
                </a:rPr>
                <a:t>www.tobacconomics.org</a:t>
              </a:r>
              <a:r>
                <a:rPr lang="en-US" sz="1400" dirty="0">
                  <a:solidFill>
                    <a:schemeClr val="accent1"/>
                  </a:solidFill>
                  <a:cs typeface="Arial" charset="0"/>
                </a:rPr>
                <a:t> |           </a:t>
              </a:r>
              <a:r>
                <a:rPr lang="en-US" sz="1400" dirty="0">
                  <a:solidFill>
                    <a:schemeClr val="accent1"/>
                  </a:solidFill>
                  <a:cs typeface="Arial" charset="0"/>
                  <a:hlinkClick r:id="rId4"/>
                </a:rPr>
                <a:t>@</a:t>
              </a:r>
              <a:r>
                <a:rPr lang="en-US" sz="1400" dirty="0" err="1">
                  <a:solidFill>
                    <a:schemeClr val="accent1"/>
                  </a:solidFill>
                  <a:cs typeface="Arial" charset="0"/>
                  <a:hlinkClick r:id="rId4"/>
                </a:rPr>
                <a:t>tobacconomics</a:t>
              </a:r>
              <a:endParaRPr lang="en-US" sz="1400" dirty="0">
                <a:solidFill>
                  <a:schemeClr val="accent1"/>
                </a:solidFill>
                <a:cs typeface="Arial" charset="0"/>
              </a:endParaRPr>
            </a:p>
          </p:txBody>
        </p:sp>
        <p:pic>
          <p:nvPicPr>
            <p:cNvPr id="11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8263" y="6432550"/>
              <a:ext cx="36195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itle 1"/>
          <p:cNvSpPr txBox="1">
            <a:spLocks/>
          </p:cNvSpPr>
          <p:nvPr/>
        </p:nvSpPr>
        <p:spPr>
          <a:xfrm>
            <a:off x="1879107" y="370834"/>
            <a:ext cx="8433787" cy="61555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Taxing ENDS</a:t>
            </a:r>
          </a:p>
        </p:txBody>
      </p:sp>
    </p:spTree>
    <p:extLst>
      <p:ext uri="{BB962C8B-B14F-4D97-AF65-F5344CB8AC3E}">
        <p14:creationId xmlns:p14="http://schemas.microsoft.com/office/powerpoint/2010/main" val="2550764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0177222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/>
          <p:cNvSpPr>
            <a:spLocks noGrp="1"/>
          </p:cNvSpPr>
          <p:nvPr/>
        </p:nvSpPr>
        <p:spPr bwMode="auto">
          <a:xfrm>
            <a:off x="1020146" y="1629301"/>
            <a:ext cx="9075576" cy="3844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ts val="1200"/>
              </a:spcBef>
              <a:spcAft>
                <a:spcPct val="0"/>
              </a:spcAft>
              <a:buClr>
                <a:srgbClr val="641378"/>
              </a:buClr>
              <a:buFont typeface="Arial" charset="0"/>
              <a:buChar char="•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429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41378"/>
              </a:buClr>
              <a:buFont typeface="Arial" charset="0"/>
              <a:buChar char="•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715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41378"/>
              </a:buClr>
              <a:buFont typeface="Arial" charset="0"/>
              <a:buChar char="•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8001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41378"/>
              </a:buClr>
              <a:buFont typeface="Arial" charset="0"/>
              <a:buChar char="•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143000" indent="-279400" algn="l" rtl="0" fontAlgn="base">
              <a:spcBef>
                <a:spcPct val="20000"/>
              </a:spcBef>
              <a:spcAft>
                <a:spcPct val="0"/>
              </a:spcAft>
              <a:buClr>
                <a:srgbClr val="641378"/>
              </a:buClr>
              <a:buFont typeface="Arial" charset="0"/>
              <a:buChar char="•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Demand for ENDS highly sensitive to price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Increases in prices resulting from new/higher ENDS taxes would significantly reduce ENDS use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But some substitution back to cigarettes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Increasing number of governments taxing ENDS</a:t>
            </a:r>
            <a:endParaRPr lang="en-US" sz="2000" dirty="0"/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Wide variety of tax structures and tax rates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Little evidence on experiences with implementing and/or collecting taxes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‘Best Practices’ in ENDS taxation unclear and likely to change as products evolve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Strong product regulation would ease challenges in taxing ENDS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000" dirty="0">
              <a:solidFill>
                <a:schemeClr val="tx2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88380" y="6432550"/>
            <a:ext cx="4572000" cy="361950"/>
            <a:chOff x="2464380" y="6432550"/>
            <a:chExt cx="4572000" cy="361950"/>
          </a:xfrm>
        </p:grpSpPr>
        <p:sp>
          <p:nvSpPr>
            <p:cNvPr id="10" name="4 Rectángulo"/>
            <p:cNvSpPr/>
            <p:nvPr/>
          </p:nvSpPr>
          <p:spPr>
            <a:xfrm>
              <a:off x="2464380" y="6437313"/>
              <a:ext cx="4572000" cy="3063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1400" dirty="0">
                  <a:solidFill>
                    <a:schemeClr val="accent1"/>
                  </a:solidFill>
                  <a:cs typeface="Arial" charset="0"/>
                  <a:hlinkClick r:id="rId3"/>
                </a:rPr>
                <a:t>www.tobacconomics.org</a:t>
              </a:r>
              <a:r>
                <a:rPr lang="en-US" sz="1400" dirty="0">
                  <a:solidFill>
                    <a:schemeClr val="accent1"/>
                  </a:solidFill>
                  <a:cs typeface="Arial" charset="0"/>
                </a:rPr>
                <a:t> |           </a:t>
              </a:r>
              <a:r>
                <a:rPr lang="en-US" sz="1400" dirty="0">
                  <a:solidFill>
                    <a:schemeClr val="accent1"/>
                  </a:solidFill>
                  <a:cs typeface="Arial" charset="0"/>
                  <a:hlinkClick r:id="rId4"/>
                </a:rPr>
                <a:t>@</a:t>
              </a:r>
              <a:r>
                <a:rPr lang="en-US" sz="1400" dirty="0" err="1">
                  <a:solidFill>
                    <a:schemeClr val="accent1"/>
                  </a:solidFill>
                  <a:cs typeface="Arial" charset="0"/>
                  <a:hlinkClick r:id="rId4"/>
                </a:rPr>
                <a:t>tobacconomics</a:t>
              </a:r>
              <a:endParaRPr lang="en-US" sz="1400" dirty="0">
                <a:solidFill>
                  <a:schemeClr val="accent1"/>
                </a:solidFill>
                <a:cs typeface="Arial" charset="0"/>
              </a:endParaRPr>
            </a:p>
          </p:txBody>
        </p:sp>
        <p:pic>
          <p:nvPicPr>
            <p:cNvPr id="11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8263" y="6432550"/>
              <a:ext cx="36195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itle 1"/>
          <p:cNvSpPr txBox="1">
            <a:spLocks/>
          </p:cNvSpPr>
          <p:nvPr/>
        </p:nvSpPr>
        <p:spPr>
          <a:xfrm>
            <a:off x="1879107" y="388589"/>
            <a:ext cx="8433787" cy="61555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1606388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56828" y="326572"/>
            <a:ext cx="3059084" cy="271712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Clr>
                <a:schemeClr val="tx1"/>
              </a:buClr>
              <a:buSzPct val="70000"/>
              <a:buNone/>
            </a:pPr>
            <a:r>
              <a:rPr lang="en-US" sz="2000" dirty="0"/>
              <a:t> </a:t>
            </a:r>
            <a:r>
              <a:rPr lang="en-US" sz="2000" dirty="0">
                <a:hlinkClick r:id="rId3"/>
              </a:rPr>
              <a:t>www.tobacconomics.org</a:t>
            </a:r>
            <a:endParaRPr lang="en-US" sz="2000" dirty="0"/>
          </a:p>
          <a:p>
            <a:pPr marL="0" indent="0" algn="ctr">
              <a:lnSpc>
                <a:spcPct val="100000"/>
              </a:lnSpc>
              <a:buClr>
                <a:schemeClr val="tx1"/>
              </a:buClr>
              <a:buSzPct val="70000"/>
              <a:buNone/>
            </a:pPr>
            <a:r>
              <a:rPr lang="en-US" sz="2000" dirty="0">
                <a:solidFill>
                  <a:schemeClr val="accent1"/>
                </a:solidFill>
              </a:rPr>
              <a:t>@tobacconomics</a:t>
            </a:r>
          </a:p>
          <a:p>
            <a:pPr marL="0" indent="0" algn="ctr">
              <a:lnSpc>
                <a:spcPct val="100000"/>
              </a:lnSpc>
              <a:buClr>
                <a:schemeClr val="tx1"/>
              </a:buClr>
              <a:buSzPct val="70000"/>
              <a:buNone/>
            </a:pPr>
            <a:r>
              <a:rPr lang="en-US" sz="2000" dirty="0">
                <a:hlinkClick r:id="rId4"/>
              </a:rPr>
              <a:t>fjc@uic.edu</a:t>
            </a:r>
            <a:endParaRPr lang="en-US" sz="2000" dirty="0"/>
          </a:p>
          <a:p>
            <a:pPr marL="0" indent="0" algn="ctr">
              <a:lnSpc>
                <a:spcPct val="100000"/>
              </a:lnSpc>
              <a:buClr>
                <a:schemeClr val="tx1"/>
              </a:buClr>
              <a:buSzPct val="70000"/>
              <a:buNone/>
            </a:pPr>
            <a:endParaRPr lang="en-US" sz="1800" dirty="0"/>
          </a:p>
          <a:p>
            <a:pPr marL="0" indent="0" algn="ctr">
              <a:lnSpc>
                <a:spcPct val="100000"/>
              </a:lnSpc>
              <a:buClr>
                <a:schemeClr val="tx1"/>
              </a:buClr>
              <a:buSzPct val="70000"/>
              <a:buNone/>
            </a:pPr>
            <a:endParaRPr lang="en-US" sz="1600" b="1" dirty="0">
              <a:solidFill>
                <a:schemeClr val="bg2"/>
              </a:solidFill>
            </a:endParaRPr>
          </a:p>
          <a:p>
            <a:pPr algn="ctr">
              <a:lnSpc>
                <a:spcPct val="100000"/>
              </a:lnSpc>
              <a:buClr>
                <a:schemeClr val="tx1"/>
              </a:buClr>
              <a:buSzPct val="70000"/>
              <a:buFont typeface="Wingdings" pitchFamily="2" charset="2"/>
              <a:buChar char="q"/>
            </a:pPr>
            <a:endParaRPr lang="en-US" sz="1600" b="1" dirty="0">
              <a:solidFill>
                <a:schemeClr val="bg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07544A-9B11-4AD4-BDDC-0B468ADEED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2053" y="460740"/>
            <a:ext cx="4209830" cy="483076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C947D8-88CE-463E-B027-4B9FD05D8F2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615" t="23754" r="40981" b="32634"/>
          <a:stretch/>
        </p:blipFill>
        <p:spPr>
          <a:xfrm>
            <a:off x="7419222" y="2032644"/>
            <a:ext cx="4410462" cy="2677782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14A905-10C1-41B0-99DE-1C4B30AC29B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45068"/>
          <a:stretch/>
        </p:blipFill>
        <p:spPr>
          <a:xfrm>
            <a:off x="5560531" y="4397012"/>
            <a:ext cx="4410462" cy="2134417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F66017-E5B9-4AE5-BA54-9170DF0939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4278" y="1740865"/>
            <a:ext cx="3648803" cy="4790564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99041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Demand for ENDS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1888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5FEA687-8AD1-49C5-A9E4-8CE0623E6A43}"/>
              </a:ext>
            </a:extLst>
          </p:cNvPr>
          <p:cNvGraphicFramePr>
            <a:graphicFrameLocks/>
          </p:cNvGraphicFramePr>
          <p:nvPr/>
        </p:nvGraphicFramePr>
        <p:xfrm>
          <a:off x="1896591" y="259493"/>
          <a:ext cx="8586058" cy="6079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508590AA-EE2C-4488-85DB-9F05F1F8F985}"/>
              </a:ext>
            </a:extLst>
          </p:cNvPr>
          <p:cNvGrpSpPr/>
          <p:nvPr/>
        </p:nvGrpSpPr>
        <p:grpSpPr>
          <a:xfrm>
            <a:off x="3988380" y="6432550"/>
            <a:ext cx="4572000" cy="361950"/>
            <a:chOff x="2464380" y="6432550"/>
            <a:chExt cx="4572000" cy="361950"/>
          </a:xfrm>
        </p:grpSpPr>
        <p:sp>
          <p:nvSpPr>
            <p:cNvPr id="7" name="4 Rectángulo">
              <a:extLst>
                <a:ext uri="{FF2B5EF4-FFF2-40B4-BE49-F238E27FC236}">
                  <a16:creationId xmlns:a16="http://schemas.microsoft.com/office/drawing/2014/main" id="{FD732440-C5EB-41BF-A276-70DD9031BD44}"/>
                </a:ext>
              </a:extLst>
            </p:cNvPr>
            <p:cNvSpPr/>
            <p:nvPr/>
          </p:nvSpPr>
          <p:spPr>
            <a:xfrm>
              <a:off x="2464380" y="6437313"/>
              <a:ext cx="4572000" cy="3063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1400" dirty="0">
                  <a:solidFill>
                    <a:schemeClr val="accent1"/>
                  </a:solidFill>
                  <a:cs typeface="Arial" charset="0"/>
                  <a:hlinkClick r:id="rId3"/>
                </a:rPr>
                <a:t>www.tobacconomics.org</a:t>
              </a:r>
              <a:r>
                <a:rPr lang="en-US" sz="1400" dirty="0">
                  <a:solidFill>
                    <a:schemeClr val="accent1"/>
                  </a:solidFill>
                  <a:cs typeface="Arial" charset="0"/>
                </a:rPr>
                <a:t> |           </a:t>
              </a:r>
              <a:r>
                <a:rPr lang="en-US" sz="1400" dirty="0">
                  <a:solidFill>
                    <a:schemeClr val="accent1"/>
                  </a:solidFill>
                  <a:cs typeface="Arial" charset="0"/>
                  <a:hlinkClick r:id="rId4"/>
                </a:rPr>
                <a:t>@</a:t>
              </a:r>
              <a:r>
                <a:rPr lang="en-US" sz="1400" dirty="0" err="1">
                  <a:solidFill>
                    <a:schemeClr val="accent1"/>
                  </a:solidFill>
                  <a:cs typeface="Arial" charset="0"/>
                  <a:hlinkClick r:id="rId4"/>
                </a:rPr>
                <a:t>tobacconomics</a:t>
              </a:r>
              <a:endParaRPr lang="en-US" sz="1400" dirty="0">
                <a:solidFill>
                  <a:schemeClr val="accent1"/>
                </a:solidFill>
                <a:cs typeface="Arial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73B357C-A322-400F-B5C6-D0BBD1C86F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8263" y="6432550"/>
              <a:ext cx="36195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1846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BCA7779-9EC6-46D5-81BD-F9A7A429F63C}"/>
              </a:ext>
            </a:extLst>
          </p:cNvPr>
          <p:cNvGraphicFramePr>
            <a:graphicFrameLocks/>
          </p:cNvGraphicFramePr>
          <p:nvPr/>
        </p:nvGraphicFramePr>
        <p:xfrm>
          <a:off x="1721708" y="210066"/>
          <a:ext cx="8711514" cy="6129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D58F4F85-37BF-4C03-BECB-E7946FD7EFC2}"/>
              </a:ext>
            </a:extLst>
          </p:cNvPr>
          <p:cNvGrpSpPr/>
          <p:nvPr/>
        </p:nvGrpSpPr>
        <p:grpSpPr>
          <a:xfrm>
            <a:off x="3988380" y="6432550"/>
            <a:ext cx="4572000" cy="361950"/>
            <a:chOff x="2464380" y="6432550"/>
            <a:chExt cx="4572000" cy="361950"/>
          </a:xfrm>
        </p:grpSpPr>
        <p:sp>
          <p:nvSpPr>
            <p:cNvPr id="7" name="4 Rectángulo">
              <a:extLst>
                <a:ext uri="{FF2B5EF4-FFF2-40B4-BE49-F238E27FC236}">
                  <a16:creationId xmlns:a16="http://schemas.microsoft.com/office/drawing/2014/main" id="{0AFB1A4C-99BE-48FD-A3C9-69CDDA35C444}"/>
                </a:ext>
              </a:extLst>
            </p:cNvPr>
            <p:cNvSpPr/>
            <p:nvPr/>
          </p:nvSpPr>
          <p:spPr>
            <a:xfrm>
              <a:off x="2464380" y="6437313"/>
              <a:ext cx="4572000" cy="3063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1400" dirty="0">
                  <a:solidFill>
                    <a:schemeClr val="accent1"/>
                  </a:solidFill>
                  <a:cs typeface="Arial" charset="0"/>
                  <a:hlinkClick r:id="rId3"/>
                </a:rPr>
                <a:t>www.tobacconomics.org</a:t>
              </a:r>
              <a:r>
                <a:rPr lang="en-US" sz="1400" dirty="0">
                  <a:solidFill>
                    <a:schemeClr val="accent1"/>
                  </a:solidFill>
                  <a:cs typeface="Arial" charset="0"/>
                </a:rPr>
                <a:t> |           </a:t>
              </a:r>
              <a:r>
                <a:rPr lang="en-US" sz="1400" dirty="0">
                  <a:solidFill>
                    <a:schemeClr val="accent1"/>
                  </a:solidFill>
                  <a:cs typeface="Arial" charset="0"/>
                  <a:hlinkClick r:id="rId4"/>
                </a:rPr>
                <a:t>@</a:t>
              </a:r>
              <a:r>
                <a:rPr lang="en-US" sz="1400" dirty="0" err="1">
                  <a:solidFill>
                    <a:schemeClr val="accent1"/>
                  </a:solidFill>
                  <a:cs typeface="Arial" charset="0"/>
                  <a:hlinkClick r:id="rId4"/>
                </a:rPr>
                <a:t>tobacconomics</a:t>
              </a:r>
              <a:endParaRPr lang="en-US" sz="1400" dirty="0">
                <a:solidFill>
                  <a:schemeClr val="accent1"/>
                </a:solidFill>
                <a:cs typeface="Arial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ED99240-4109-4C42-B6D9-894605260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8263" y="6432550"/>
              <a:ext cx="36195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58581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73564"/>
            <a:ext cx="8229600" cy="553998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Impact of Price on 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1078" y="1383068"/>
            <a:ext cx="7209255" cy="386721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>
                <a:solidFill>
                  <a:schemeClr val="tx2"/>
                </a:solidFill>
              </a:rPr>
              <a:t>General Conclusions: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2"/>
                </a:solidFill>
              </a:rPr>
              <a:t>ENDS demand is highly responsive to price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100" dirty="0">
                <a:solidFill>
                  <a:schemeClr val="tx2"/>
                </a:solidFill>
              </a:rPr>
              <a:t>More responsive to price than cigarette demand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2"/>
                </a:solidFill>
              </a:rPr>
              <a:t>Youth ENDS demand more responsive to price than youth cigarette demand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2"/>
                </a:solidFill>
              </a:rPr>
              <a:t>Growing evidence of substitution between cigarettes and ENDS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2"/>
                </a:solidFill>
              </a:rPr>
              <a:t>Need for more research given data limitations and rapidly evolving markets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6314EDF-8C76-4686-BAB8-416892705ADD}"/>
              </a:ext>
            </a:extLst>
          </p:cNvPr>
          <p:cNvGrpSpPr/>
          <p:nvPr/>
        </p:nvGrpSpPr>
        <p:grpSpPr>
          <a:xfrm>
            <a:off x="3988380" y="6432550"/>
            <a:ext cx="4572000" cy="361950"/>
            <a:chOff x="2464380" y="6432550"/>
            <a:chExt cx="4572000" cy="361950"/>
          </a:xfrm>
        </p:grpSpPr>
        <p:sp>
          <p:nvSpPr>
            <p:cNvPr id="7" name="4 Rectángulo">
              <a:extLst>
                <a:ext uri="{FF2B5EF4-FFF2-40B4-BE49-F238E27FC236}">
                  <a16:creationId xmlns:a16="http://schemas.microsoft.com/office/drawing/2014/main" id="{CA8B481F-0D46-4308-8C8F-52A5CF2A64B8}"/>
                </a:ext>
              </a:extLst>
            </p:cNvPr>
            <p:cNvSpPr/>
            <p:nvPr/>
          </p:nvSpPr>
          <p:spPr>
            <a:xfrm>
              <a:off x="2464380" y="6437313"/>
              <a:ext cx="4572000" cy="3063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1400" dirty="0">
                  <a:solidFill>
                    <a:schemeClr val="accent1"/>
                  </a:solidFill>
                  <a:cs typeface="Arial" charset="0"/>
                  <a:hlinkClick r:id="rId2"/>
                </a:rPr>
                <a:t>www.tobacconomics.org</a:t>
              </a:r>
              <a:r>
                <a:rPr lang="en-US" sz="1400" dirty="0">
                  <a:solidFill>
                    <a:schemeClr val="accent1"/>
                  </a:solidFill>
                  <a:cs typeface="Arial" charset="0"/>
                </a:rPr>
                <a:t> |           </a:t>
              </a:r>
              <a:r>
                <a:rPr lang="en-US" sz="1400" dirty="0">
                  <a:solidFill>
                    <a:schemeClr val="accent1"/>
                  </a:solidFill>
                  <a:cs typeface="Arial" charset="0"/>
                  <a:hlinkClick r:id="rId3"/>
                </a:rPr>
                <a:t>@</a:t>
              </a:r>
              <a:r>
                <a:rPr lang="en-US" sz="1400" dirty="0" err="1">
                  <a:solidFill>
                    <a:schemeClr val="accent1"/>
                  </a:solidFill>
                  <a:cs typeface="Arial" charset="0"/>
                  <a:hlinkClick r:id="rId3"/>
                </a:rPr>
                <a:t>tobacconomics</a:t>
              </a:r>
              <a:endParaRPr lang="en-US" sz="1400" dirty="0">
                <a:solidFill>
                  <a:schemeClr val="accent1"/>
                </a:solidFill>
                <a:cs typeface="Arial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BD6E30A-27C1-414E-B9F4-C9B7444E7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8263" y="6432550"/>
              <a:ext cx="36195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13385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Taxing ENDS</a:t>
            </a:r>
          </a:p>
        </p:txBody>
      </p:sp>
    </p:spTree>
    <p:extLst>
      <p:ext uri="{BB962C8B-B14F-4D97-AF65-F5344CB8AC3E}">
        <p14:creationId xmlns:p14="http://schemas.microsoft.com/office/powerpoint/2010/main" val="3654467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8DC2F50-6CC8-4645-A23F-3577DCD1D2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5" b="4710"/>
          <a:stretch/>
        </p:blipFill>
        <p:spPr bwMode="auto">
          <a:xfrm>
            <a:off x="2130425" y="738231"/>
            <a:ext cx="7931150" cy="579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9822E9-456B-47CC-B937-56B0AAC5ED14}"/>
              </a:ext>
            </a:extLst>
          </p:cNvPr>
          <p:cNvSpPr txBox="1">
            <a:spLocks/>
          </p:cNvSpPr>
          <p:nvPr/>
        </p:nvSpPr>
        <p:spPr>
          <a:xfrm>
            <a:off x="1879106" y="122678"/>
            <a:ext cx="8433787" cy="61555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State ENDS Taxes – June 2020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0ACBD37-D0C4-4CCC-967C-0702BB86FE95}"/>
              </a:ext>
            </a:extLst>
          </p:cNvPr>
          <p:cNvGrpSpPr/>
          <p:nvPr/>
        </p:nvGrpSpPr>
        <p:grpSpPr>
          <a:xfrm>
            <a:off x="3988380" y="6432550"/>
            <a:ext cx="4572000" cy="361950"/>
            <a:chOff x="2464380" y="6432550"/>
            <a:chExt cx="4572000" cy="361950"/>
          </a:xfrm>
        </p:grpSpPr>
        <p:sp>
          <p:nvSpPr>
            <p:cNvPr id="6" name="4 Rectángulo">
              <a:extLst>
                <a:ext uri="{FF2B5EF4-FFF2-40B4-BE49-F238E27FC236}">
                  <a16:creationId xmlns:a16="http://schemas.microsoft.com/office/drawing/2014/main" id="{6DC9AFED-A85C-451A-B524-6273BE086471}"/>
                </a:ext>
              </a:extLst>
            </p:cNvPr>
            <p:cNvSpPr/>
            <p:nvPr/>
          </p:nvSpPr>
          <p:spPr>
            <a:xfrm>
              <a:off x="2464380" y="6437313"/>
              <a:ext cx="4572000" cy="3063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1400" dirty="0">
                  <a:solidFill>
                    <a:schemeClr val="accent1"/>
                  </a:solidFill>
                  <a:cs typeface="Arial" charset="0"/>
                  <a:hlinkClick r:id="rId3"/>
                </a:rPr>
                <a:t>www.tobacconomics.org</a:t>
              </a:r>
              <a:r>
                <a:rPr lang="en-US" sz="1400" dirty="0">
                  <a:solidFill>
                    <a:schemeClr val="accent1"/>
                  </a:solidFill>
                  <a:cs typeface="Arial" charset="0"/>
                </a:rPr>
                <a:t> |           </a:t>
              </a:r>
              <a:r>
                <a:rPr lang="en-US" sz="1400" dirty="0">
                  <a:solidFill>
                    <a:schemeClr val="accent1"/>
                  </a:solidFill>
                  <a:cs typeface="Arial" charset="0"/>
                  <a:hlinkClick r:id="rId4"/>
                </a:rPr>
                <a:t>@</a:t>
              </a:r>
              <a:r>
                <a:rPr lang="en-US" sz="1400" dirty="0" err="1">
                  <a:solidFill>
                    <a:schemeClr val="accent1"/>
                  </a:solidFill>
                  <a:cs typeface="Arial" charset="0"/>
                  <a:hlinkClick r:id="rId4"/>
                </a:rPr>
                <a:t>tobacconomics</a:t>
              </a:r>
              <a:endParaRPr lang="en-US" sz="1400" dirty="0">
                <a:solidFill>
                  <a:schemeClr val="accent1"/>
                </a:solidFill>
                <a:cs typeface="Arial" charset="0"/>
              </a:endParaRPr>
            </a:p>
          </p:txBody>
        </p:sp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4FD0D78C-BB10-4031-8793-04E6AFCFD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8263" y="6432550"/>
              <a:ext cx="36195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B363579-657E-42D5-ABF5-117DC40D7755}"/>
              </a:ext>
            </a:extLst>
          </p:cNvPr>
          <p:cNvSpPr txBox="1"/>
          <p:nvPr/>
        </p:nvSpPr>
        <p:spPr>
          <a:xfrm>
            <a:off x="9764785" y="6489306"/>
            <a:ext cx="21547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</a:rPr>
              <a:t>Source: Tax Foundation, 2020</a:t>
            </a:r>
          </a:p>
        </p:txBody>
      </p:sp>
    </p:spTree>
    <p:extLst>
      <p:ext uri="{BB962C8B-B14F-4D97-AF65-F5344CB8AC3E}">
        <p14:creationId xmlns:p14="http://schemas.microsoft.com/office/powerpoint/2010/main" val="546860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0ACBD37-D0C4-4CCC-967C-0702BB86FE95}"/>
              </a:ext>
            </a:extLst>
          </p:cNvPr>
          <p:cNvGrpSpPr/>
          <p:nvPr/>
        </p:nvGrpSpPr>
        <p:grpSpPr>
          <a:xfrm>
            <a:off x="3988380" y="6432550"/>
            <a:ext cx="4572000" cy="361950"/>
            <a:chOff x="2464380" y="6432550"/>
            <a:chExt cx="4572000" cy="361950"/>
          </a:xfrm>
        </p:grpSpPr>
        <p:sp>
          <p:nvSpPr>
            <p:cNvPr id="6" name="4 Rectángulo">
              <a:extLst>
                <a:ext uri="{FF2B5EF4-FFF2-40B4-BE49-F238E27FC236}">
                  <a16:creationId xmlns:a16="http://schemas.microsoft.com/office/drawing/2014/main" id="{6DC9AFED-A85C-451A-B524-6273BE086471}"/>
                </a:ext>
              </a:extLst>
            </p:cNvPr>
            <p:cNvSpPr/>
            <p:nvPr/>
          </p:nvSpPr>
          <p:spPr>
            <a:xfrm>
              <a:off x="2464380" y="6437313"/>
              <a:ext cx="4572000" cy="3063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1400" dirty="0">
                  <a:solidFill>
                    <a:schemeClr val="accent1"/>
                  </a:solidFill>
                  <a:cs typeface="Arial" charset="0"/>
                  <a:hlinkClick r:id="rId2"/>
                </a:rPr>
                <a:t>www.tobacconomics.org</a:t>
              </a:r>
              <a:r>
                <a:rPr lang="en-US" sz="1400" dirty="0">
                  <a:solidFill>
                    <a:schemeClr val="accent1"/>
                  </a:solidFill>
                  <a:cs typeface="Arial" charset="0"/>
                </a:rPr>
                <a:t> |           </a:t>
              </a:r>
              <a:r>
                <a:rPr lang="en-US" sz="1400" dirty="0">
                  <a:solidFill>
                    <a:schemeClr val="accent1"/>
                  </a:solidFill>
                  <a:cs typeface="Arial" charset="0"/>
                  <a:hlinkClick r:id="rId3"/>
                </a:rPr>
                <a:t>@</a:t>
              </a:r>
              <a:r>
                <a:rPr lang="en-US" sz="1400" dirty="0" err="1">
                  <a:solidFill>
                    <a:schemeClr val="accent1"/>
                  </a:solidFill>
                  <a:cs typeface="Arial" charset="0"/>
                  <a:hlinkClick r:id="rId3"/>
                </a:rPr>
                <a:t>tobacconomics</a:t>
              </a:r>
              <a:endParaRPr lang="en-US" sz="1400" dirty="0">
                <a:solidFill>
                  <a:schemeClr val="accent1"/>
                </a:solidFill>
                <a:cs typeface="Arial" charset="0"/>
              </a:endParaRPr>
            </a:p>
          </p:txBody>
        </p:sp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4FD0D78C-BB10-4031-8793-04E6AFCFD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8263" y="6432550"/>
              <a:ext cx="36195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271EA1D-C93D-4EAF-AD87-A01125F409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4213" y="462303"/>
            <a:ext cx="4400550" cy="56721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C79A87-B9B6-4EEE-951D-182ED6A0BA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3155" y="462303"/>
            <a:ext cx="4314825" cy="566499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14795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1320</Words>
  <Application>Microsoft Office PowerPoint</Application>
  <PresentationFormat>Widescreen</PresentationFormat>
  <Paragraphs>171</Paragraphs>
  <Slides>25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Office Theme</vt:lpstr>
      <vt:lpstr>Taxing E-Cigarettes: An Overview of the Goals and Challenges States Face</vt:lpstr>
      <vt:lpstr>PowerPoint Presentation</vt:lpstr>
      <vt:lpstr>Demand for ENDS</vt:lpstr>
      <vt:lpstr>PowerPoint Presentation</vt:lpstr>
      <vt:lpstr>PowerPoint Presentation</vt:lpstr>
      <vt:lpstr>Impact of Price on ENDS</vt:lpstr>
      <vt:lpstr>Taxing ENDS</vt:lpstr>
      <vt:lpstr>PowerPoint Presentation</vt:lpstr>
      <vt:lpstr>PowerPoint Presentation</vt:lpstr>
      <vt:lpstr>Tax Structure</vt:lpstr>
      <vt:lpstr>PowerPoint Presentation</vt:lpstr>
      <vt:lpstr>PowerPoint Presentation</vt:lpstr>
      <vt:lpstr>Taxing Solutions Used  in  ENDS </vt:lpstr>
      <vt:lpstr>PowerPoint Presentation</vt:lpstr>
      <vt:lpstr>PowerPoint Presentation</vt:lpstr>
      <vt:lpstr>PowerPoint Presentation</vt:lpstr>
      <vt:lpstr>Taxing ENDS Devices </vt:lpstr>
      <vt:lpstr>PowerPoint Presentation</vt:lpstr>
      <vt:lpstr>Taxing ENDS -  Other Issues</vt:lpstr>
      <vt:lpstr>PowerPoint Presentation</vt:lpstr>
      <vt:lpstr>PowerPoint Presentation</vt:lpstr>
      <vt:lpstr>PowerPoint Presentation</vt:lpstr>
      <vt:lpstr>Summary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Taxing E-Cigarettes: An Overview of the Goals and Challenges States Face</dc:title>
  <dc:creator>frank chaloupka</dc:creator>
  <cp:lastModifiedBy>frank chaloupka</cp:lastModifiedBy>
  <cp:revision>4</cp:revision>
  <dcterms:created xsi:type="dcterms:W3CDTF">2020-10-17T15:50:12Z</dcterms:created>
  <dcterms:modified xsi:type="dcterms:W3CDTF">2020-10-17T16:28:08Z</dcterms:modified>
</cp:coreProperties>
</file>