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57"/>
  </p:notesMasterIdLst>
  <p:handoutMasterIdLst>
    <p:handoutMasterId r:id="rId58"/>
  </p:handoutMasterIdLst>
  <p:sldIdLst>
    <p:sldId id="378" r:id="rId5"/>
    <p:sldId id="797" r:id="rId6"/>
    <p:sldId id="471" r:id="rId7"/>
    <p:sldId id="919" r:id="rId8"/>
    <p:sldId id="485" r:id="rId9"/>
    <p:sldId id="838" r:id="rId10"/>
    <p:sldId id="1427" r:id="rId11"/>
    <p:sldId id="842" r:id="rId12"/>
    <p:sldId id="845" r:id="rId13"/>
    <p:sldId id="846" r:id="rId14"/>
    <p:sldId id="851" r:id="rId15"/>
    <p:sldId id="854" r:id="rId16"/>
    <p:sldId id="1080" r:id="rId17"/>
    <p:sldId id="955" r:id="rId18"/>
    <p:sldId id="1428" r:id="rId19"/>
    <p:sldId id="929" r:id="rId20"/>
    <p:sldId id="942" r:id="rId21"/>
    <p:sldId id="708" r:id="rId22"/>
    <p:sldId id="882" r:id="rId23"/>
    <p:sldId id="930" r:id="rId24"/>
    <p:sldId id="931" r:id="rId25"/>
    <p:sldId id="932" r:id="rId26"/>
    <p:sldId id="947" r:id="rId27"/>
    <p:sldId id="2112" r:id="rId28"/>
    <p:sldId id="541" r:id="rId29"/>
    <p:sldId id="935" r:id="rId30"/>
    <p:sldId id="889" r:id="rId31"/>
    <p:sldId id="890" r:id="rId32"/>
    <p:sldId id="891" r:id="rId33"/>
    <p:sldId id="878" r:id="rId34"/>
    <p:sldId id="879" r:id="rId35"/>
    <p:sldId id="493" r:id="rId36"/>
    <p:sldId id="2113" r:id="rId37"/>
    <p:sldId id="442" r:id="rId38"/>
    <p:sldId id="467" r:id="rId39"/>
    <p:sldId id="2097" r:id="rId40"/>
    <p:sldId id="2114" r:id="rId41"/>
    <p:sldId id="2081" r:id="rId42"/>
    <p:sldId id="2080" r:id="rId43"/>
    <p:sldId id="2082" r:id="rId44"/>
    <p:sldId id="2072" r:id="rId45"/>
    <p:sldId id="2073" r:id="rId46"/>
    <p:sldId id="2075" r:id="rId47"/>
    <p:sldId id="2077" r:id="rId48"/>
    <p:sldId id="2079" r:id="rId49"/>
    <p:sldId id="2086" r:id="rId50"/>
    <p:sldId id="2087" r:id="rId51"/>
    <p:sldId id="2096" r:id="rId52"/>
    <p:sldId id="2099" r:id="rId53"/>
    <p:sldId id="943" r:id="rId54"/>
    <p:sldId id="893" r:id="rId55"/>
    <p:sldId id="436" r:id="rId5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FF00"/>
    <a:srgbClr val="008000"/>
    <a:srgbClr val="009900"/>
    <a:srgbClr val="33CC33"/>
    <a:srgbClr val="00CC00"/>
    <a:srgbClr val="8C722A"/>
    <a:srgbClr val="31BF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87518" autoAdjust="0"/>
  </p:normalViewPr>
  <p:slideViewPr>
    <p:cSldViewPr snapToGrid="0" snapToObjects="1">
      <p:cViewPr varScale="1">
        <p:scale>
          <a:sx n="112" d="100"/>
          <a:sy n="112" d="100"/>
        </p:scale>
        <p:origin x="1616" y="192"/>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88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egan\Dropbox%20(CDC-OSH-ITP)\MD-Portion\California\Data%20and%20Analysis.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C:\Users\Frank%20Chaloupka\Documents\PROJECTS\Curbing2\poverty%20simulations_version2.xlsx" TargetMode="External"/><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1" Type="http://schemas.openxmlformats.org/officeDocument/2006/relationships/oleObject" Target="file:////ihrp-fs.ihrp.uic.edu\vol1\group\Tobacco\USA\Nielsen%202.0\Analysis\20140501_ECigs\Brand%20Market%20Shares%202010-2014_Fina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Frank%20Chaloupka\Documents\TO%20FILE%20ELSEWHERE\Tobacco%20Institute%202011\quitline%20call%20data.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fjc.IHRP\Local%20Settings\Temporary%20Internet%20Files\Content.IE5\MIMJ1TKB\tobacco_data_20101109_graphs_edited%5b1%5d.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2" Type="http://schemas.openxmlformats.org/officeDocument/2006/relationships/oleObject" Target="file:////C:\Users\Frank%20Chaloupka\Documents\PROJECTS\state.cigarette.data\program%20funding%20&amp;%20youth%20smoking%20graphs_for%20CTFK.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2"/>
                </a:solidFill>
                <a:latin typeface="Arial"/>
                <a:ea typeface="Arial"/>
                <a:cs typeface="Arial"/>
              </a:defRPr>
            </a:pPr>
            <a:r>
              <a:rPr lang="en-US" sz="2800" dirty="0">
                <a:solidFill>
                  <a:schemeClr val="tx2"/>
                </a:solidFill>
              </a:rPr>
              <a:t>Cigarette Prices and Cigarette Sales </a:t>
            </a:r>
          </a:p>
          <a:p>
            <a:pPr>
              <a:defRPr sz="2800" b="1" i="0" u="none" strike="noStrike" baseline="0">
                <a:solidFill>
                  <a:schemeClr val="tx2"/>
                </a:solidFill>
                <a:latin typeface="Arial"/>
                <a:ea typeface="Arial"/>
                <a:cs typeface="Arial"/>
              </a:defRPr>
            </a:pPr>
            <a:r>
              <a:rPr lang="en-US" sz="2800" dirty="0">
                <a:solidFill>
                  <a:schemeClr val="tx2"/>
                </a:solidFill>
              </a:rPr>
              <a:t>United States, 1970-2018</a:t>
            </a:r>
          </a:p>
        </c:rich>
      </c:tx>
      <c:layout>
        <c:manualLayout>
          <c:xMode val="edge"/>
          <c:yMode val="edge"/>
          <c:x val="0.1231964483906772"/>
          <c:y val="1.9575856443719456E-2"/>
        </c:manualLayout>
      </c:layout>
      <c:overlay val="0"/>
      <c:spPr>
        <a:noFill/>
        <a:ln w="25400">
          <a:noFill/>
        </a:ln>
      </c:spPr>
    </c:title>
    <c:autoTitleDeleted val="0"/>
    <c:plotArea>
      <c:layout>
        <c:manualLayout>
          <c:layoutTarget val="inner"/>
          <c:xMode val="edge"/>
          <c:yMode val="edge"/>
          <c:x val="9.1009988901220862E-2"/>
          <c:y val="0.17784605355703084"/>
          <c:w val="0.82130965593784688"/>
          <c:h val="0.6688098056370404"/>
        </c:manualLayout>
      </c:layout>
      <c:lineChart>
        <c:grouping val="standard"/>
        <c:varyColors val="0"/>
        <c:ser>
          <c:idx val="1"/>
          <c:order val="0"/>
          <c:tx>
            <c:v>Sales</c:v>
          </c:tx>
          <c:spPr>
            <a:ln w="38100">
              <a:solidFill>
                <a:srgbClr val="C00000"/>
              </a:solidFill>
              <a:prstDash val="solid"/>
            </a:ln>
          </c:spPr>
          <c:marker>
            <c:symbol val="none"/>
          </c:marker>
          <c:cat>
            <c:numRef>
              <c:f>data!$A$2:$A$50</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data!$D$2:$D$50</c:f>
              <c:numCache>
                <c:formatCode>General</c:formatCode>
                <c:ptCount val="49"/>
                <c:pt idx="0">
                  <c:v>23894.3</c:v>
                </c:pt>
                <c:pt idx="1">
                  <c:v>24842.1</c:v>
                </c:pt>
                <c:pt idx="2">
                  <c:v>25716.400000000001</c:v>
                </c:pt>
                <c:pt idx="3">
                  <c:v>26303.3</c:v>
                </c:pt>
                <c:pt idx="4">
                  <c:v>27259.9</c:v>
                </c:pt>
                <c:pt idx="5">
                  <c:v>27665.1</c:v>
                </c:pt>
                <c:pt idx="6">
                  <c:v>28378.2</c:v>
                </c:pt>
                <c:pt idx="7">
                  <c:v>28669.4</c:v>
                </c:pt>
                <c:pt idx="8">
                  <c:v>28943.200000000001</c:v>
                </c:pt>
                <c:pt idx="9">
                  <c:v>28775.200000000001</c:v>
                </c:pt>
                <c:pt idx="10">
                  <c:v>29184.3</c:v>
                </c:pt>
                <c:pt idx="11">
                  <c:v>29979.9</c:v>
                </c:pt>
                <c:pt idx="12">
                  <c:v>29978.1</c:v>
                </c:pt>
                <c:pt idx="13">
                  <c:v>29243.4</c:v>
                </c:pt>
                <c:pt idx="14">
                  <c:v>28461.7</c:v>
                </c:pt>
                <c:pt idx="15">
                  <c:v>28464.2</c:v>
                </c:pt>
                <c:pt idx="16">
                  <c:v>28044.2</c:v>
                </c:pt>
                <c:pt idx="17">
                  <c:v>27547.3</c:v>
                </c:pt>
                <c:pt idx="18">
                  <c:v>27026.7</c:v>
                </c:pt>
                <c:pt idx="19">
                  <c:v>26165.9</c:v>
                </c:pt>
                <c:pt idx="20">
                  <c:v>24994.3</c:v>
                </c:pt>
                <c:pt idx="21">
                  <c:v>24221.200000000001</c:v>
                </c:pt>
                <c:pt idx="22">
                  <c:v>23783.200000000001</c:v>
                </c:pt>
                <c:pt idx="23">
                  <c:v>23368.5</c:v>
                </c:pt>
                <c:pt idx="24">
                  <c:v>22995.599999999999</c:v>
                </c:pt>
                <c:pt idx="25">
                  <c:v>23245.200000000001</c:v>
                </c:pt>
                <c:pt idx="26">
                  <c:v>22973.1</c:v>
                </c:pt>
                <c:pt idx="27">
                  <c:v>23045.5</c:v>
                </c:pt>
                <c:pt idx="28">
                  <c:v>22755.5</c:v>
                </c:pt>
                <c:pt idx="29">
                  <c:v>21972.799999999999</c:v>
                </c:pt>
                <c:pt idx="30">
                  <c:v>21405</c:v>
                </c:pt>
                <c:pt idx="31">
                  <c:v>20727.2</c:v>
                </c:pt>
                <c:pt idx="32">
                  <c:v>20434.900000000001</c:v>
                </c:pt>
                <c:pt idx="33">
                  <c:v>19336.3</c:v>
                </c:pt>
                <c:pt idx="34">
                  <c:v>18921.900000000001</c:v>
                </c:pt>
                <c:pt idx="35">
                  <c:v>18590.400000000001</c:v>
                </c:pt>
                <c:pt idx="36">
                  <c:v>18100.8</c:v>
                </c:pt>
                <c:pt idx="37">
                  <c:v>17647.2</c:v>
                </c:pt>
                <c:pt idx="38">
                  <c:v>16736.900000000001</c:v>
                </c:pt>
                <c:pt idx="39">
                  <c:v>16020.4</c:v>
                </c:pt>
                <c:pt idx="40">
                  <c:v>14696.8</c:v>
                </c:pt>
                <c:pt idx="41">
                  <c:v>14369.3</c:v>
                </c:pt>
                <c:pt idx="42">
                  <c:v>14038.9</c:v>
                </c:pt>
                <c:pt idx="43">
                  <c:v>13505.3</c:v>
                </c:pt>
                <c:pt idx="44">
                  <c:v>12969.6</c:v>
                </c:pt>
                <c:pt idx="45">
                  <c:v>12894</c:v>
                </c:pt>
                <c:pt idx="46">
                  <c:v>12702</c:v>
                </c:pt>
                <c:pt idx="47">
                  <c:v>12306.5</c:v>
                </c:pt>
                <c:pt idx="48">
                  <c:v>11607.2</c:v>
                </c:pt>
              </c:numCache>
            </c:numRef>
          </c:val>
          <c:smooth val="0"/>
          <c:extLst>
            <c:ext xmlns:c16="http://schemas.microsoft.com/office/drawing/2014/chart" uri="{C3380CC4-5D6E-409C-BE32-E72D297353CC}">
              <c16:uniqueId val="{00000000-CE64-4E58-AD96-319D4BABAA08}"/>
            </c:ext>
          </c:extLst>
        </c:ser>
        <c:dLbls>
          <c:showLegendKey val="0"/>
          <c:showVal val="0"/>
          <c:showCatName val="0"/>
          <c:showSerName val="0"/>
          <c:showPercent val="0"/>
          <c:showBubbleSize val="0"/>
        </c:dLbls>
        <c:marker val="1"/>
        <c:smooth val="0"/>
        <c:axId val="55294208"/>
        <c:axId val="55308672"/>
      </c:lineChart>
      <c:lineChart>
        <c:grouping val="standard"/>
        <c:varyColors val="0"/>
        <c:ser>
          <c:idx val="0"/>
          <c:order val="1"/>
          <c:tx>
            <c:v>Price</c:v>
          </c:tx>
          <c:spPr>
            <a:ln w="38100">
              <a:solidFill>
                <a:srgbClr val="00B050"/>
              </a:solidFill>
              <a:prstDash val="solid"/>
            </a:ln>
          </c:spPr>
          <c:marker>
            <c:symbol val="none"/>
          </c:marker>
          <c:cat>
            <c:numRef>
              <c:f>data!$A$2:$A$50</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data!$N$2:$N$50</c:f>
              <c:numCache>
                <c:formatCode>"$"#,##0.00</c:formatCode>
                <c:ptCount val="49"/>
                <c:pt idx="0">
                  <c:v>2.4798845397474749</c:v>
                </c:pt>
                <c:pt idx="1">
                  <c:v>2.4639653444746981</c:v>
                </c:pt>
                <c:pt idx="2">
                  <c:v>2.4385358774421046</c:v>
                </c:pt>
                <c:pt idx="3">
                  <c:v>2.3617181326432561</c:v>
                </c:pt>
                <c:pt idx="4">
                  <c:v>2.2575171008629988</c:v>
                </c:pt>
                <c:pt idx="5">
                  <c:v>2.171082081672782</c:v>
                </c:pt>
                <c:pt idx="6">
                  <c:v>2.1638073544927354</c:v>
                </c:pt>
                <c:pt idx="7">
                  <c:v>2.1482510896885967</c:v>
                </c:pt>
                <c:pt idx="8">
                  <c:v>2.1811116005402607</c:v>
                </c:pt>
                <c:pt idx="9">
                  <c:v>2.0833743532212847</c:v>
                </c:pt>
                <c:pt idx="10">
                  <c:v>1.9513422061576866</c:v>
                </c:pt>
                <c:pt idx="11">
                  <c:v>1.8546698420210077</c:v>
                </c:pt>
                <c:pt idx="12">
                  <c:v>1.9255540570780607</c:v>
                </c:pt>
                <c:pt idx="13">
                  <c:v>2.1613492684923772</c:v>
                </c:pt>
                <c:pt idx="14">
                  <c:v>2.3453941098625606</c:v>
                </c:pt>
                <c:pt idx="15">
                  <c:v>2.3510146384184112</c:v>
                </c:pt>
                <c:pt idx="16">
                  <c:v>2.4316130894121462</c:v>
                </c:pt>
                <c:pt idx="17">
                  <c:v>2.5249920723640829</c:v>
                </c:pt>
                <c:pt idx="18">
                  <c:v>2.6161980462207421</c:v>
                </c:pt>
                <c:pt idx="19">
                  <c:v>2.7458460100840036</c:v>
                </c:pt>
                <c:pt idx="20">
                  <c:v>2.8748094328413893</c:v>
                </c:pt>
                <c:pt idx="21">
                  <c:v>2.9481787652378504</c:v>
                </c:pt>
                <c:pt idx="22">
                  <c:v>3.1833307252831204</c:v>
                </c:pt>
                <c:pt idx="23">
                  <c:v>3.1653077019044997</c:v>
                </c:pt>
                <c:pt idx="24">
                  <c:v>2.9240705744926063</c:v>
                </c:pt>
                <c:pt idx="25">
                  <c:v>2.9456840655399343</c:v>
                </c:pt>
                <c:pt idx="26">
                  <c:v>2.9359374332784913</c:v>
                </c:pt>
                <c:pt idx="27">
                  <c:v>2.9595257753700133</c:v>
                </c:pt>
                <c:pt idx="28">
                  <c:v>3.1065140865693195</c:v>
                </c:pt>
                <c:pt idx="29">
                  <c:v>3.5890853006436316</c:v>
                </c:pt>
                <c:pt idx="30">
                  <c:v>4.4006861621673368</c:v>
                </c:pt>
                <c:pt idx="31">
                  <c:v>4.5725971561750658</c:v>
                </c:pt>
                <c:pt idx="32">
                  <c:v>4.8685368694714546</c:v>
                </c:pt>
                <c:pt idx="33">
                  <c:v>5.1303689160452137</c:v>
                </c:pt>
                <c:pt idx="34">
                  <c:v>5.0213650773634706</c:v>
                </c:pt>
                <c:pt idx="35">
                  <c:v>4.9229256692880003</c:v>
                </c:pt>
                <c:pt idx="36">
                  <c:v>4.9287414449523315</c:v>
                </c:pt>
                <c:pt idx="37">
                  <c:v>4.9238799448708903</c:v>
                </c:pt>
                <c:pt idx="38">
                  <c:v>5.0495547289738676</c:v>
                </c:pt>
                <c:pt idx="39">
                  <c:v>5.4007238512033862</c:v>
                </c:pt>
                <c:pt idx="40">
                  <c:v>6.2205733302155446</c:v>
                </c:pt>
                <c:pt idx="41">
                  <c:v>6.3374940291481741</c:v>
                </c:pt>
                <c:pt idx="42">
                  <c:v>6.2105565376201595</c:v>
                </c:pt>
                <c:pt idx="43">
                  <c:v>6.169029381928766</c:v>
                </c:pt>
                <c:pt idx="44">
                  <c:v>6.2035725090674854</c:v>
                </c:pt>
                <c:pt idx="45">
                  <c:v>6.2346438559463833</c:v>
                </c:pt>
                <c:pt idx="46">
                  <c:v>6.3019889440634529</c:v>
                </c:pt>
                <c:pt idx="47">
                  <c:v>6.3326490460398626</c:v>
                </c:pt>
                <c:pt idx="48">
                  <c:v>6.4902230483411572</c:v>
                </c:pt>
              </c:numCache>
            </c:numRef>
          </c:val>
          <c:smooth val="0"/>
          <c:extLst>
            <c:ext xmlns:c16="http://schemas.microsoft.com/office/drawing/2014/chart" uri="{C3380CC4-5D6E-409C-BE32-E72D297353CC}">
              <c16:uniqueId val="{00000001-CE64-4E58-AD96-319D4BABAA08}"/>
            </c:ext>
          </c:extLst>
        </c:ser>
        <c:dLbls>
          <c:showLegendKey val="0"/>
          <c:showVal val="0"/>
          <c:showCatName val="0"/>
          <c:showSerName val="0"/>
          <c:showPercent val="0"/>
          <c:showBubbleSize val="0"/>
        </c:dLbls>
        <c:marker val="1"/>
        <c:smooth val="0"/>
        <c:axId val="55310592"/>
        <c:axId val="55119872"/>
      </c:lineChart>
      <c:catAx>
        <c:axId val="55294208"/>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Year</a:t>
                </a:r>
              </a:p>
            </c:rich>
          </c:tx>
          <c:layout>
            <c:manualLayout>
              <c:xMode val="edge"/>
              <c:yMode val="edge"/>
              <c:x val="0.48390677025527323"/>
              <c:y val="0.89722675367047433"/>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5308672"/>
        <c:crossesAt val="11500"/>
        <c:auto val="0"/>
        <c:lblAlgn val="ctr"/>
        <c:lblOffset val="100"/>
        <c:tickLblSkip val="3"/>
        <c:tickMarkSkip val="1"/>
        <c:noMultiLvlLbl val="0"/>
      </c:catAx>
      <c:valAx>
        <c:axId val="55308672"/>
        <c:scaling>
          <c:orientation val="minMax"/>
          <c:max val="30500"/>
          <c:min val="11500"/>
        </c:scaling>
        <c:delete val="0"/>
        <c:axPos val="l"/>
        <c:title>
          <c:tx>
            <c:rich>
              <a:bodyPr/>
              <a:lstStyle/>
              <a:p>
                <a:pPr>
                  <a:defRPr sz="1000" b="1" i="0" u="none" strike="noStrike" baseline="0">
                    <a:solidFill>
                      <a:srgbClr val="000000"/>
                    </a:solidFill>
                    <a:latin typeface="Arial"/>
                    <a:ea typeface="Arial"/>
                    <a:cs typeface="Arial"/>
                  </a:defRPr>
                </a:pPr>
                <a:r>
                  <a:rPr lang="en-US"/>
                  <a:t>Sales (million packs)</a:t>
                </a:r>
              </a:p>
            </c:rich>
          </c:tx>
          <c:layout>
            <c:manualLayout>
              <c:xMode val="edge"/>
              <c:yMode val="edge"/>
              <c:x val="1.3318534961154272E-2"/>
              <c:y val="0.39314845024469897"/>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5294208"/>
        <c:crosses val="autoZero"/>
        <c:crossBetween val="between"/>
      </c:valAx>
      <c:catAx>
        <c:axId val="55310592"/>
        <c:scaling>
          <c:orientation val="minMax"/>
        </c:scaling>
        <c:delete val="1"/>
        <c:axPos val="b"/>
        <c:numFmt formatCode="General" sourceLinked="1"/>
        <c:majorTickMark val="out"/>
        <c:minorTickMark val="none"/>
        <c:tickLblPos val="none"/>
        <c:crossAx val="55119872"/>
        <c:crossesAt val="1.25"/>
        <c:auto val="0"/>
        <c:lblAlgn val="ctr"/>
        <c:lblOffset val="100"/>
        <c:noMultiLvlLbl val="0"/>
      </c:catAx>
      <c:valAx>
        <c:axId val="55119872"/>
        <c:scaling>
          <c:orientation val="minMax"/>
          <c:max val="6.5"/>
          <c:min val="1.5"/>
        </c:scaling>
        <c:delete val="0"/>
        <c:axPos val="r"/>
        <c:title>
          <c:tx>
            <c:rich>
              <a:bodyPr/>
              <a:lstStyle/>
              <a:p>
                <a:pPr>
                  <a:defRPr sz="1000" b="1" i="0" u="none" strike="noStrike" baseline="0">
                    <a:solidFill>
                      <a:srgbClr val="000000"/>
                    </a:solidFill>
                    <a:latin typeface="Arial"/>
                    <a:ea typeface="Arial"/>
                    <a:cs typeface="Arial"/>
                  </a:defRPr>
                </a:pPr>
                <a:r>
                  <a:rPr lang="en-US"/>
                  <a:t>Price per Pack (2018 Dollars)</a:t>
                </a:r>
              </a:p>
            </c:rich>
          </c:tx>
          <c:layout>
            <c:manualLayout>
              <c:xMode val="edge"/>
              <c:yMode val="edge"/>
              <c:x val="0.9611542730299667"/>
              <c:y val="0.37520391517128882"/>
            </c:manualLayout>
          </c:layout>
          <c:overlay val="0"/>
          <c:spPr>
            <a:noFill/>
            <a:ln w="25400">
              <a:noFill/>
            </a:ln>
          </c:spPr>
        </c:title>
        <c:numFmt formatCode="&quot;$&quot;#,##0.00"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5310592"/>
        <c:crosses val="max"/>
        <c:crossBetween val="between"/>
        <c:majorUnit val="0.5"/>
      </c:valAx>
      <c:spPr>
        <a:solidFill>
          <a:srgbClr val="FFFFFF"/>
        </a:solidFill>
        <a:ln w="12700">
          <a:solidFill>
            <a:srgbClr val="808080"/>
          </a:solidFill>
          <a:prstDash val="solid"/>
        </a:ln>
      </c:spPr>
    </c:plotArea>
    <c:legend>
      <c:legendPos val="b"/>
      <c:layout>
        <c:manualLayout>
          <c:xMode val="edge"/>
          <c:yMode val="edge"/>
          <c:x val="0.38623751387347438"/>
          <c:y val="0.93311582381729197"/>
          <c:w val="0.2297447280799112"/>
          <c:h val="6.1990212071778142E-2"/>
        </c:manualLayout>
      </c:layout>
      <c:overlay val="0"/>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94843388266988"/>
          <c:y val="5.9729732002455467E-2"/>
          <c:w val="0.84776717843835003"/>
          <c:h val="0.76208703324932736"/>
        </c:manualLayout>
      </c:layout>
      <c:lineChart>
        <c:grouping val="standard"/>
        <c:varyColors val="0"/>
        <c:ser>
          <c:idx val="1"/>
          <c:order val="0"/>
          <c:tx>
            <c:v>Actual</c:v>
          </c:tx>
          <c:cat>
            <c:numRef>
              <c:f>Sheet1!$B$19:$B$32</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Sheet1!$C$19:$C$32</c:f>
              <c:numCache>
                <c:formatCode>_(* #,##0_);_(* \(#,##0\);_(* "-"??_);_(@_)</c:formatCode>
                <c:ptCount val="14"/>
                <c:pt idx="0">
                  <c:v>1293961</c:v>
                </c:pt>
                <c:pt idx="1">
                  <c:v>1270376</c:v>
                </c:pt>
                <c:pt idx="2">
                  <c:v>1228620</c:v>
                </c:pt>
                <c:pt idx="3">
                  <c:v>1177428</c:v>
                </c:pt>
                <c:pt idx="4">
                  <c:v>1183728</c:v>
                </c:pt>
                <c:pt idx="5">
                  <c:v>1195479</c:v>
                </c:pt>
                <c:pt idx="6">
                  <c:v>1187258</c:v>
                </c:pt>
                <c:pt idx="7">
                  <c:v>1130687</c:v>
                </c:pt>
                <c:pt idx="8">
                  <c:v>1094018</c:v>
                </c:pt>
                <c:pt idx="9">
                  <c:v>999669</c:v>
                </c:pt>
                <c:pt idx="10">
                  <c:v>975328</c:v>
                </c:pt>
                <c:pt idx="11">
                  <c:v>953284</c:v>
                </c:pt>
                <c:pt idx="12">
                  <c:v>934609</c:v>
                </c:pt>
                <c:pt idx="13">
                  <c:v>883439</c:v>
                </c:pt>
              </c:numCache>
            </c:numRef>
          </c:val>
          <c:smooth val="0"/>
          <c:extLst>
            <c:ext xmlns:c16="http://schemas.microsoft.com/office/drawing/2014/chart" uri="{C3380CC4-5D6E-409C-BE32-E72D297353CC}">
              <c16:uniqueId val="{00000000-99C4-414F-B468-0FD1E3B170D2}"/>
            </c:ext>
          </c:extLst>
        </c:ser>
        <c:ser>
          <c:idx val="0"/>
          <c:order val="1"/>
          <c:tx>
            <c:v>Expected 3% Decline</c:v>
          </c:tx>
          <c:cat>
            <c:numRef>
              <c:f>Sheet1!$B$19:$B$32</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Sheet1!$F$19:$F$32</c:f>
              <c:numCache>
                <c:formatCode>_(* #,##0_);_(* \(#,##0\);_(* "-"??_);_(@_)</c:formatCode>
                <c:ptCount val="14"/>
                <c:pt idx="0">
                  <c:v>1293961</c:v>
                </c:pt>
                <c:pt idx="1">
                  <c:v>1255142.1700000011</c:v>
                </c:pt>
                <c:pt idx="2">
                  <c:v>1217487.9049</c:v>
                </c:pt>
                <c:pt idx="3">
                  <c:v>1180963.2677529999</c:v>
                </c:pt>
                <c:pt idx="4">
                  <c:v>1145534.3697204101</c:v>
                </c:pt>
                <c:pt idx="5">
                  <c:v>1111168.3386287976</c:v>
                </c:pt>
                <c:pt idx="6">
                  <c:v>1077833.2884699337</c:v>
                </c:pt>
                <c:pt idx="7">
                  <c:v>1045498.2898158357</c:v>
                </c:pt>
                <c:pt idx="8">
                  <c:v>1014133.3411213605</c:v>
                </c:pt>
                <c:pt idx="9">
                  <c:v>983709.34088772233</c:v>
                </c:pt>
                <c:pt idx="10">
                  <c:v>954198.06066108844</c:v>
                </c:pt>
                <c:pt idx="11">
                  <c:v>925572.11884125532</c:v>
                </c:pt>
                <c:pt idx="12">
                  <c:v>897804.95527601906</c:v>
                </c:pt>
                <c:pt idx="13">
                  <c:v>870870.80661773903</c:v>
                </c:pt>
              </c:numCache>
            </c:numRef>
          </c:val>
          <c:smooth val="0"/>
          <c:extLst>
            <c:ext xmlns:c16="http://schemas.microsoft.com/office/drawing/2014/chart" uri="{C3380CC4-5D6E-409C-BE32-E72D297353CC}">
              <c16:uniqueId val="{00000001-99C4-414F-B468-0FD1E3B170D2}"/>
            </c:ext>
          </c:extLst>
        </c:ser>
        <c:dLbls>
          <c:showLegendKey val="0"/>
          <c:showVal val="0"/>
          <c:showCatName val="0"/>
          <c:showSerName val="0"/>
          <c:showPercent val="0"/>
          <c:showBubbleSize val="0"/>
        </c:dLbls>
        <c:marker val="1"/>
        <c:smooth val="0"/>
        <c:axId val="928845680"/>
        <c:axId val="928846072"/>
      </c:lineChart>
      <c:catAx>
        <c:axId val="928845680"/>
        <c:scaling>
          <c:orientation val="minMax"/>
        </c:scaling>
        <c:delete val="0"/>
        <c:axPos val="b"/>
        <c:numFmt formatCode="General" sourceLinked="1"/>
        <c:majorTickMark val="out"/>
        <c:minorTickMark val="none"/>
        <c:tickLblPos val="nextTo"/>
        <c:crossAx val="928846072"/>
        <c:crossesAt val="0"/>
        <c:auto val="1"/>
        <c:lblAlgn val="ctr"/>
        <c:lblOffset val="100"/>
        <c:noMultiLvlLbl val="0"/>
      </c:catAx>
      <c:valAx>
        <c:axId val="928846072"/>
        <c:scaling>
          <c:orientation val="minMax"/>
          <c:min val="800000"/>
        </c:scaling>
        <c:delete val="0"/>
        <c:axPos val="l"/>
        <c:majorGridlines/>
        <c:title>
          <c:tx>
            <c:rich>
              <a:bodyPr rot="-5400000" vert="horz"/>
              <a:lstStyle/>
              <a:p>
                <a:pPr>
                  <a:defRPr/>
                </a:pPr>
                <a:r>
                  <a:rPr lang="en-US"/>
                  <a:t>Cigarrette</a:t>
                </a:r>
                <a:r>
                  <a:rPr lang="en-US" baseline="0"/>
                  <a:t> Stamps Sold (in thousands)</a:t>
                </a:r>
                <a:endParaRPr lang="en-US"/>
              </a:p>
            </c:rich>
          </c:tx>
          <c:overlay val="0"/>
        </c:title>
        <c:numFmt formatCode="_(* #,##0_);_(* \(#,##0\);_(* &quot;-&quot;??_);_(@_)" sourceLinked="1"/>
        <c:majorTickMark val="out"/>
        <c:minorTickMark val="none"/>
        <c:tickLblPos val="nextTo"/>
        <c:crossAx val="928845680"/>
        <c:crosses val="autoZero"/>
        <c:crossBetween val="between"/>
      </c:valAx>
    </c:plotArea>
    <c:legend>
      <c:legendPos val="b"/>
      <c:layout>
        <c:manualLayout>
          <c:xMode val="edge"/>
          <c:yMode val="edge"/>
          <c:x val="0.31905549440728531"/>
          <c:y val="0.89730199244854125"/>
          <c:w val="0.45268948908268275"/>
          <c:h val="5.4487101921935545E-2"/>
        </c:manualLayout>
      </c:layout>
      <c:overlay val="0"/>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2"/>
          <c:order val="0"/>
          <c:tx>
            <c:v>Share of Tax Increase</c:v>
          </c:tx>
          <c:spPr>
            <a:solidFill>
              <a:srgbClr val="00B050"/>
            </a:solidFill>
            <a:ln>
              <a:solidFill>
                <a:srgbClr val="5C4F3D"/>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'tax&amp;healthshares'!$A$2:$A$4</c:f>
              <c:strCache>
                <c:ptCount val="3"/>
                <c:pt idx="0">
                  <c:v>&lt;poverty line</c:v>
                </c:pt>
                <c:pt idx="1">
                  <c:v>1-2* poverty line</c:v>
                </c:pt>
                <c:pt idx="2">
                  <c:v>&gt;2* poverty line</c:v>
                </c:pt>
              </c:strCache>
            </c:strRef>
          </c:cat>
          <c:val>
            <c:numRef>
              <c:f>'tax&amp;healthshares'!$D$2:$D$4</c:f>
              <c:numCache>
                <c:formatCode>0.0%</c:formatCode>
                <c:ptCount val="3"/>
                <c:pt idx="0">
                  <c:v>0.11882524384647467</c:v>
                </c:pt>
                <c:pt idx="1">
                  <c:v>0.20702461407868117</c:v>
                </c:pt>
                <c:pt idx="2">
                  <c:v>0.67415014207484691</c:v>
                </c:pt>
              </c:numCache>
            </c:numRef>
          </c:val>
          <c:extLst>
            <c:ext xmlns:c16="http://schemas.microsoft.com/office/drawing/2014/chart" uri="{C3380CC4-5D6E-409C-BE32-E72D297353CC}">
              <c16:uniqueId val="{00000000-7D2B-4095-BB58-001411A3C333}"/>
            </c:ext>
          </c:extLst>
        </c:ser>
        <c:ser>
          <c:idx val="3"/>
          <c:order val="1"/>
          <c:tx>
            <c:v>Share of Reduced Deaths</c:v>
          </c:tx>
          <c:spPr>
            <a:solidFill>
              <a:srgbClr val="E57C23"/>
            </a:solidFill>
            <a:ln>
              <a:solidFill>
                <a:srgbClr val="5C4F3D"/>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'tax&amp;healthshares'!$E$2:$E$4</c:f>
              <c:numCache>
                <c:formatCode>0.0%</c:formatCode>
                <c:ptCount val="3"/>
                <c:pt idx="0">
                  <c:v>0.46289291880230032</c:v>
                </c:pt>
                <c:pt idx="1">
                  <c:v>0.29537348774766642</c:v>
                </c:pt>
                <c:pt idx="2">
                  <c:v>0.24173359345003645</c:v>
                </c:pt>
              </c:numCache>
            </c:numRef>
          </c:val>
          <c:extLst>
            <c:ext xmlns:c16="http://schemas.microsoft.com/office/drawing/2014/chart" uri="{C3380CC4-5D6E-409C-BE32-E72D297353CC}">
              <c16:uniqueId val="{00000001-7D2B-4095-BB58-001411A3C333}"/>
            </c:ext>
          </c:extLst>
        </c:ser>
        <c:dLbls>
          <c:showLegendKey val="0"/>
          <c:showVal val="0"/>
          <c:showCatName val="0"/>
          <c:showSerName val="0"/>
          <c:showPercent val="0"/>
          <c:showBubbleSize val="0"/>
        </c:dLbls>
        <c:gapWidth val="150"/>
        <c:axId val="928846464"/>
        <c:axId val="928828824"/>
      </c:barChart>
      <c:catAx>
        <c:axId val="928846464"/>
        <c:scaling>
          <c:orientation val="minMax"/>
        </c:scaling>
        <c:delete val="0"/>
        <c:axPos val="b"/>
        <c:numFmt formatCode="General" sourceLinked="0"/>
        <c:majorTickMark val="out"/>
        <c:minorTickMark val="none"/>
        <c:tickLblPos val="nextTo"/>
        <c:crossAx val="928828824"/>
        <c:crosses val="autoZero"/>
        <c:auto val="1"/>
        <c:lblAlgn val="ctr"/>
        <c:lblOffset val="100"/>
        <c:noMultiLvlLbl val="0"/>
      </c:catAx>
      <c:valAx>
        <c:axId val="928828824"/>
        <c:scaling>
          <c:orientation val="minMax"/>
          <c:max val="0.70000000000000062"/>
          <c:min val="0"/>
        </c:scaling>
        <c:delete val="0"/>
        <c:axPos val="l"/>
        <c:numFmt formatCode="0.0%" sourceLinked="1"/>
        <c:majorTickMark val="out"/>
        <c:minorTickMark val="none"/>
        <c:tickLblPos val="nextTo"/>
        <c:crossAx val="928846464"/>
        <c:crosses val="autoZero"/>
        <c:crossBetween val="between"/>
      </c:valAx>
    </c:plotArea>
    <c:legend>
      <c:legendPos val="b"/>
      <c:overlay val="0"/>
    </c:legend>
    <c:plotVisOnly val="1"/>
    <c:dispBlanksAs val="gap"/>
    <c:showDLblsOverMax val="0"/>
  </c:chart>
  <c:txPr>
    <a:bodyPr/>
    <a:lstStyle/>
    <a:p>
      <a:pPr>
        <a:defRPr>
          <a:solidFill>
            <a:schemeClr val="bg2">
              <a:lumMod val="50000"/>
            </a:schemeClr>
          </a:solidFil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Real Price</c:v>
          </c:tx>
          <c:spPr>
            <a:ln w="44450">
              <a:solidFill>
                <a:srgbClr val="00B050"/>
              </a:solidFill>
            </a:ln>
          </c:spPr>
          <c:marker>
            <c:symbol val="none"/>
          </c:marker>
          <c:cat>
            <c:strRef>
              <c:f>Data!$D$380:$D$399</c:f>
              <c:strCache>
                <c:ptCount val="20"/>
                <c:pt idx="0">
                  <c:v>Q1 2010</c:v>
                </c:pt>
                <c:pt idx="1">
                  <c:v>Q2 2010</c:v>
                </c:pt>
                <c:pt idx="2">
                  <c:v>Q3 2010</c:v>
                </c:pt>
                <c:pt idx="3">
                  <c:v>Q4 2010</c:v>
                </c:pt>
                <c:pt idx="4">
                  <c:v>Q1 2011</c:v>
                </c:pt>
                <c:pt idx="5">
                  <c:v>Q2 2011</c:v>
                </c:pt>
                <c:pt idx="6">
                  <c:v>Q3 2011</c:v>
                </c:pt>
                <c:pt idx="7">
                  <c:v>Q4 2011</c:v>
                </c:pt>
                <c:pt idx="8">
                  <c:v>Q1 2012</c:v>
                </c:pt>
                <c:pt idx="9">
                  <c:v>Q2 2012</c:v>
                </c:pt>
                <c:pt idx="10">
                  <c:v>Q3 2012</c:v>
                </c:pt>
                <c:pt idx="11">
                  <c:v>Q4 2012</c:v>
                </c:pt>
                <c:pt idx="12">
                  <c:v>Q1 2013</c:v>
                </c:pt>
                <c:pt idx="13">
                  <c:v>Q2 2013</c:v>
                </c:pt>
                <c:pt idx="14">
                  <c:v>Q3 2013</c:v>
                </c:pt>
                <c:pt idx="15">
                  <c:v>Q4 2013</c:v>
                </c:pt>
                <c:pt idx="16">
                  <c:v>Q1 2014</c:v>
                </c:pt>
                <c:pt idx="17">
                  <c:v>Q2 2014</c:v>
                </c:pt>
                <c:pt idx="18">
                  <c:v>Q3 2014</c:v>
                </c:pt>
                <c:pt idx="19">
                  <c:v>Q4 2014</c:v>
                </c:pt>
              </c:strCache>
            </c:strRef>
          </c:cat>
          <c:val>
            <c:numRef>
              <c:f>Data!$I$380:$I$399</c:f>
              <c:numCache>
                <c:formatCode>_("$"* #,##0.00_);_("$"* \(#,##0.00\);_("$"* "-"??_);_(@_)</c:formatCode>
                <c:ptCount val="20"/>
                <c:pt idx="0">
                  <c:v>36.652359008789062</c:v>
                </c:pt>
                <c:pt idx="1">
                  <c:v>34.618717193603494</c:v>
                </c:pt>
                <c:pt idx="2">
                  <c:v>27.089651107788093</c:v>
                </c:pt>
                <c:pt idx="3">
                  <c:v>25.671426773071289</c:v>
                </c:pt>
                <c:pt idx="4">
                  <c:v>28.872911453247095</c:v>
                </c:pt>
                <c:pt idx="5">
                  <c:v>30.918846130371012</c:v>
                </c:pt>
                <c:pt idx="6">
                  <c:v>28.265592575073082</c:v>
                </c:pt>
                <c:pt idx="7">
                  <c:v>26.824831008911133</c:v>
                </c:pt>
                <c:pt idx="8">
                  <c:v>21.432603836059503</c:v>
                </c:pt>
                <c:pt idx="9">
                  <c:v>20.819057464599698</c:v>
                </c:pt>
                <c:pt idx="10">
                  <c:v>21.508430480956989</c:v>
                </c:pt>
                <c:pt idx="11">
                  <c:v>25.55187225341799</c:v>
                </c:pt>
                <c:pt idx="12">
                  <c:v>35.503334045410156</c:v>
                </c:pt>
                <c:pt idx="13">
                  <c:v>33.973377227783196</c:v>
                </c:pt>
                <c:pt idx="14">
                  <c:v>28.08953285217272</c:v>
                </c:pt>
                <c:pt idx="15">
                  <c:v>26.707269668579102</c:v>
                </c:pt>
                <c:pt idx="16">
                  <c:v>24.406011581420824</c:v>
                </c:pt>
                <c:pt idx="17">
                  <c:v>15.807329177856445</c:v>
                </c:pt>
                <c:pt idx="18">
                  <c:v>12.174380302429199</c:v>
                </c:pt>
                <c:pt idx="19">
                  <c:v>12.287388801574698</c:v>
                </c:pt>
              </c:numCache>
            </c:numRef>
          </c:val>
          <c:smooth val="0"/>
          <c:extLst>
            <c:ext xmlns:c16="http://schemas.microsoft.com/office/drawing/2014/chart" uri="{C3380CC4-5D6E-409C-BE32-E72D297353CC}">
              <c16:uniqueId val="{00000000-B942-4DE3-A8F9-0F43DA4E0622}"/>
            </c:ext>
          </c:extLst>
        </c:ser>
        <c:dLbls>
          <c:showLegendKey val="0"/>
          <c:showVal val="0"/>
          <c:showCatName val="0"/>
          <c:showSerName val="0"/>
          <c:showPercent val="0"/>
          <c:showBubbleSize val="0"/>
        </c:dLbls>
        <c:marker val="1"/>
        <c:smooth val="0"/>
        <c:axId val="195226104"/>
        <c:axId val="195226496"/>
      </c:lineChart>
      <c:lineChart>
        <c:grouping val="standard"/>
        <c:varyColors val="0"/>
        <c:ser>
          <c:idx val="1"/>
          <c:order val="1"/>
          <c:tx>
            <c:v>Volume</c:v>
          </c:tx>
          <c:spPr>
            <a:ln w="44450">
              <a:solidFill>
                <a:schemeClr val="accent1"/>
              </a:solidFill>
            </a:ln>
          </c:spPr>
          <c:marker>
            <c:symbol val="none"/>
          </c:marker>
          <c:cat>
            <c:strRef>
              <c:f>Data!$D$380:$D$399</c:f>
              <c:strCache>
                <c:ptCount val="20"/>
                <c:pt idx="0">
                  <c:v>Q1 2010</c:v>
                </c:pt>
                <c:pt idx="1">
                  <c:v>Q2 2010</c:v>
                </c:pt>
                <c:pt idx="2">
                  <c:v>Q3 2010</c:v>
                </c:pt>
                <c:pt idx="3">
                  <c:v>Q4 2010</c:v>
                </c:pt>
                <c:pt idx="4">
                  <c:v>Q1 2011</c:v>
                </c:pt>
                <c:pt idx="5">
                  <c:v>Q2 2011</c:v>
                </c:pt>
                <c:pt idx="6">
                  <c:v>Q3 2011</c:v>
                </c:pt>
                <c:pt idx="7">
                  <c:v>Q4 2011</c:v>
                </c:pt>
                <c:pt idx="8">
                  <c:v>Q1 2012</c:v>
                </c:pt>
                <c:pt idx="9">
                  <c:v>Q2 2012</c:v>
                </c:pt>
                <c:pt idx="10">
                  <c:v>Q3 2012</c:v>
                </c:pt>
                <c:pt idx="11">
                  <c:v>Q4 2012</c:v>
                </c:pt>
                <c:pt idx="12">
                  <c:v>Q1 2013</c:v>
                </c:pt>
                <c:pt idx="13">
                  <c:v>Q2 2013</c:v>
                </c:pt>
                <c:pt idx="14">
                  <c:v>Q3 2013</c:v>
                </c:pt>
                <c:pt idx="15">
                  <c:v>Q4 2013</c:v>
                </c:pt>
                <c:pt idx="16">
                  <c:v>Q1 2014</c:v>
                </c:pt>
                <c:pt idx="17">
                  <c:v>Q2 2014</c:v>
                </c:pt>
                <c:pt idx="18">
                  <c:v>Q3 2014</c:v>
                </c:pt>
                <c:pt idx="19">
                  <c:v>Q4 2014</c:v>
                </c:pt>
              </c:strCache>
            </c:strRef>
          </c:cat>
          <c:val>
            <c:numRef>
              <c:f>Data!$F$380:$F$399</c:f>
              <c:numCache>
                <c:formatCode>_(* #,##0_);_(* \(#,##0\);_(* "-"??_);_(@_)</c:formatCode>
                <c:ptCount val="20"/>
                <c:pt idx="0">
                  <c:v>1584</c:v>
                </c:pt>
                <c:pt idx="1">
                  <c:v>13649</c:v>
                </c:pt>
                <c:pt idx="2">
                  <c:v>38708</c:v>
                </c:pt>
                <c:pt idx="3">
                  <c:v>148404</c:v>
                </c:pt>
                <c:pt idx="4">
                  <c:v>259884</c:v>
                </c:pt>
                <c:pt idx="5">
                  <c:v>190044</c:v>
                </c:pt>
                <c:pt idx="6">
                  <c:v>214671</c:v>
                </c:pt>
                <c:pt idx="7">
                  <c:v>335737</c:v>
                </c:pt>
                <c:pt idx="8">
                  <c:v>702998</c:v>
                </c:pt>
                <c:pt idx="9">
                  <c:v>620810</c:v>
                </c:pt>
                <c:pt idx="10">
                  <c:v>536637</c:v>
                </c:pt>
                <c:pt idx="11">
                  <c:v>613202</c:v>
                </c:pt>
                <c:pt idx="12">
                  <c:v>794693</c:v>
                </c:pt>
                <c:pt idx="13">
                  <c:v>661141</c:v>
                </c:pt>
                <c:pt idx="14">
                  <c:v>824146</c:v>
                </c:pt>
                <c:pt idx="15">
                  <c:v>708715</c:v>
                </c:pt>
                <c:pt idx="16">
                  <c:v>878897</c:v>
                </c:pt>
                <c:pt idx="17">
                  <c:v>1290392</c:v>
                </c:pt>
                <c:pt idx="18">
                  <c:v>3135026</c:v>
                </c:pt>
                <c:pt idx="19">
                  <c:v>2919712</c:v>
                </c:pt>
              </c:numCache>
            </c:numRef>
          </c:val>
          <c:smooth val="0"/>
          <c:extLst>
            <c:ext xmlns:c16="http://schemas.microsoft.com/office/drawing/2014/chart" uri="{C3380CC4-5D6E-409C-BE32-E72D297353CC}">
              <c16:uniqueId val="{00000001-B942-4DE3-A8F9-0F43DA4E0622}"/>
            </c:ext>
          </c:extLst>
        </c:ser>
        <c:dLbls>
          <c:showLegendKey val="0"/>
          <c:showVal val="0"/>
          <c:showCatName val="0"/>
          <c:showSerName val="0"/>
          <c:showPercent val="0"/>
          <c:showBubbleSize val="0"/>
        </c:dLbls>
        <c:marker val="1"/>
        <c:smooth val="0"/>
        <c:axId val="195227280"/>
        <c:axId val="195226888"/>
      </c:lineChart>
      <c:catAx>
        <c:axId val="195226104"/>
        <c:scaling>
          <c:orientation val="minMax"/>
        </c:scaling>
        <c:delete val="0"/>
        <c:axPos val="b"/>
        <c:numFmt formatCode="General" sourceLinked="0"/>
        <c:majorTickMark val="out"/>
        <c:minorTickMark val="none"/>
        <c:tickLblPos val="nextTo"/>
        <c:txPr>
          <a:bodyPr/>
          <a:lstStyle/>
          <a:p>
            <a:pPr>
              <a:defRPr sz="1200"/>
            </a:pPr>
            <a:endParaRPr lang="en-US"/>
          </a:p>
        </c:txPr>
        <c:crossAx val="195226496"/>
        <c:crosses val="autoZero"/>
        <c:auto val="1"/>
        <c:lblAlgn val="ctr"/>
        <c:lblOffset val="100"/>
        <c:noMultiLvlLbl val="0"/>
      </c:catAx>
      <c:valAx>
        <c:axId val="195226496"/>
        <c:scaling>
          <c:orientation val="minMax"/>
          <c:max val="37"/>
          <c:min val="0"/>
        </c:scaling>
        <c:delete val="0"/>
        <c:axPos val="l"/>
        <c:title>
          <c:tx>
            <c:rich>
              <a:bodyPr rot="-5400000" vert="horz"/>
              <a:lstStyle/>
              <a:p>
                <a:pPr>
                  <a:defRPr sz="1400"/>
                </a:pPr>
                <a:r>
                  <a:rPr lang="en-US" sz="1400"/>
                  <a:t>Sales Price (Real 2014 Q4 Dollars)</a:t>
                </a:r>
              </a:p>
            </c:rich>
          </c:tx>
          <c:overlay val="0"/>
        </c:title>
        <c:numFmt formatCode="_(&quot;$&quot;* #,##0.00_);_(&quot;$&quot;* \(#,##0.00\);_(&quot;$&quot;* &quot;-&quot;??_);_(@_)" sourceLinked="1"/>
        <c:majorTickMark val="out"/>
        <c:minorTickMark val="none"/>
        <c:tickLblPos val="nextTo"/>
        <c:txPr>
          <a:bodyPr/>
          <a:lstStyle/>
          <a:p>
            <a:pPr>
              <a:defRPr sz="1800"/>
            </a:pPr>
            <a:endParaRPr lang="en-US"/>
          </a:p>
        </c:txPr>
        <c:crossAx val="195226104"/>
        <c:crosses val="autoZero"/>
        <c:crossBetween val="between"/>
      </c:valAx>
      <c:valAx>
        <c:axId val="195226888"/>
        <c:scaling>
          <c:orientation val="minMax"/>
          <c:max val="3200000"/>
          <c:min val="0"/>
        </c:scaling>
        <c:delete val="0"/>
        <c:axPos val="r"/>
        <c:title>
          <c:tx>
            <c:rich>
              <a:bodyPr rot="-5400000" vert="horz"/>
              <a:lstStyle/>
              <a:p>
                <a:pPr>
                  <a:defRPr sz="1400"/>
                </a:pPr>
                <a:r>
                  <a:rPr lang="en-US" sz="1400"/>
                  <a:t>Sales Volume (Thousands of Pieces)</a:t>
                </a:r>
              </a:p>
            </c:rich>
          </c:tx>
          <c:overlay val="0"/>
        </c:title>
        <c:numFmt formatCode="_(* #,##0_);_(* \(#,##0\);_(* &quot;-&quot;??_);_(@_)" sourceLinked="1"/>
        <c:majorTickMark val="out"/>
        <c:minorTickMark val="none"/>
        <c:tickLblPos val="nextTo"/>
        <c:txPr>
          <a:bodyPr/>
          <a:lstStyle/>
          <a:p>
            <a:pPr>
              <a:defRPr sz="1800"/>
            </a:pPr>
            <a:endParaRPr lang="en-US"/>
          </a:p>
        </c:txPr>
        <c:crossAx val="195227280"/>
        <c:crosses val="max"/>
        <c:crossBetween val="between"/>
        <c:dispUnits>
          <c:builtInUnit val="thousands"/>
        </c:dispUnits>
      </c:valAx>
      <c:catAx>
        <c:axId val="195227280"/>
        <c:scaling>
          <c:orientation val="minMax"/>
        </c:scaling>
        <c:delete val="1"/>
        <c:axPos val="b"/>
        <c:numFmt formatCode="General" sourceLinked="1"/>
        <c:majorTickMark val="out"/>
        <c:minorTickMark val="none"/>
        <c:tickLblPos val="none"/>
        <c:crossAx val="195226888"/>
        <c:crosses val="autoZero"/>
        <c:auto val="1"/>
        <c:lblAlgn val="ctr"/>
        <c:lblOffset val="100"/>
        <c:noMultiLvlLbl val="0"/>
      </c:catAx>
    </c:plotArea>
    <c:legend>
      <c:legendPos val="b"/>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2"/>
                </a:solidFill>
                <a:latin typeface="+mn-lt"/>
                <a:ea typeface="+mn-ea"/>
                <a:cs typeface="+mn-cs"/>
              </a:defRPr>
            </a:pPr>
            <a:r>
              <a:rPr lang="en-US" sz="2000" b="1" dirty="0">
                <a:solidFill>
                  <a:schemeClr val="tx2"/>
                </a:solidFill>
              </a:rPr>
              <a:t>Cigarette Price &amp; Per Capita Cigarette Sales</a:t>
            </a:r>
          </a:p>
          <a:p>
            <a:pPr>
              <a:defRPr sz="2000" b="1">
                <a:solidFill>
                  <a:schemeClr val="tx2"/>
                </a:solidFill>
              </a:defRPr>
            </a:pPr>
            <a:r>
              <a:rPr lang="en-US" sz="1600" b="1" dirty="0">
                <a:solidFill>
                  <a:schemeClr val="tx2"/>
                </a:solidFill>
              </a:rPr>
              <a:t>Hawaii, FY1970-FY2018,</a:t>
            </a:r>
            <a:r>
              <a:rPr lang="en-US" sz="1600" b="1" baseline="0" dirty="0">
                <a:solidFill>
                  <a:schemeClr val="tx2"/>
                </a:solidFill>
              </a:rPr>
              <a:t> Inflation Adjusted</a:t>
            </a:r>
            <a:endParaRPr lang="en-US" sz="2000" b="1" dirty="0">
              <a:solidFill>
                <a:schemeClr val="tx2"/>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7.0424803475578682E-2"/>
          <c:y val="0.16472848236277779"/>
          <c:w val="0.84144327325490231"/>
          <c:h val="0.74249658935879947"/>
        </c:manualLayout>
      </c:layout>
      <c:lineChart>
        <c:grouping val="standard"/>
        <c:varyColors val="0"/>
        <c:ser>
          <c:idx val="1"/>
          <c:order val="1"/>
          <c:tx>
            <c:v>Sales</c:v>
          </c:tx>
          <c:spPr>
            <a:ln w="38100" cap="rnd">
              <a:solidFill>
                <a:schemeClr val="accent1">
                  <a:lumMod val="50000"/>
                </a:schemeClr>
              </a:solidFill>
              <a:round/>
            </a:ln>
            <a:effectLst/>
          </c:spPr>
          <c:marker>
            <c:symbol val="none"/>
          </c:marker>
          <c:cat>
            <c:numRef>
              <c:f>HI!$A$39:$A$87</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HI!$R$39:$R$87</c:f>
              <c:numCache>
                <c:formatCode>0.0</c:formatCode>
                <c:ptCount val="49"/>
                <c:pt idx="0">
                  <c:v>82.1</c:v>
                </c:pt>
                <c:pt idx="1">
                  <c:v>85</c:v>
                </c:pt>
                <c:pt idx="2">
                  <c:v>81.599999999999994</c:v>
                </c:pt>
                <c:pt idx="3">
                  <c:v>79.2</c:v>
                </c:pt>
                <c:pt idx="4">
                  <c:v>89.3</c:v>
                </c:pt>
                <c:pt idx="5">
                  <c:v>92.4</c:v>
                </c:pt>
                <c:pt idx="6">
                  <c:v>99.4</c:v>
                </c:pt>
                <c:pt idx="7">
                  <c:v>95.1</c:v>
                </c:pt>
                <c:pt idx="8">
                  <c:v>93.2</c:v>
                </c:pt>
                <c:pt idx="9">
                  <c:v>88.8</c:v>
                </c:pt>
                <c:pt idx="10">
                  <c:v>89.4</c:v>
                </c:pt>
                <c:pt idx="11">
                  <c:v>85.6</c:v>
                </c:pt>
                <c:pt idx="12">
                  <c:v>77.7</c:v>
                </c:pt>
                <c:pt idx="13">
                  <c:v>80</c:v>
                </c:pt>
                <c:pt idx="14">
                  <c:v>75.7</c:v>
                </c:pt>
                <c:pt idx="15">
                  <c:v>69.8</c:v>
                </c:pt>
                <c:pt idx="16">
                  <c:v>61.2</c:v>
                </c:pt>
                <c:pt idx="17">
                  <c:v>54.7</c:v>
                </c:pt>
                <c:pt idx="18">
                  <c:v>55.6</c:v>
                </c:pt>
                <c:pt idx="19">
                  <c:v>57.4</c:v>
                </c:pt>
                <c:pt idx="20">
                  <c:v>48.9</c:v>
                </c:pt>
                <c:pt idx="21">
                  <c:v>54.7</c:v>
                </c:pt>
                <c:pt idx="22">
                  <c:v>51.3</c:v>
                </c:pt>
                <c:pt idx="23">
                  <c:v>52.4</c:v>
                </c:pt>
                <c:pt idx="24">
                  <c:v>44.2</c:v>
                </c:pt>
                <c:pt idx="25">
                  <c:v>45.7</c:v>
                </c:pt>
                <c:pt idx="26">
                  <c:v>51.6</c:v>
                </c:pt>
                <c:pt idx="27">
                  <c:v>49.1</c:v>
                </c:pt>
                <c:pt idx="28">
                  <c:v>35.5</c:v>
                </c:pt>
                <c:pt idx="29">
                  <c:v>32.5</c:v>
                </c:pt>
                <c:pt idx="30">
                  <c:v>31.9</c:v>
                </c:pt>
                <c:pt idx="31">
                  <c:v>42.8</c:v>
                </c:pt>
                <c:pt idx="32">
                  <c:v>51.1</c:v>
                </c:pt>
                <c:pt idx="33">
                  <c:v>51.2</c:v>
                </c:pt>
                <c:pt idx="34">
                  <c:v>47.4</c:v>
                </c:pt>
                <c:pt idx="35">
                  <c:v>47</c:v>
                </c:pt>
                <c:pt idx="36">
                  <c:v>48</c:v>
                </c:pt>
                <c:pt idx="37">
                  <c:v>43.7</c:v>
                </c:pt>
                <c:pt idx="38">
                  <c:v>44</c:v>
                </c:pt>
                <c:pt idx="39">
                  <c:v>41</c:v>
                </c:pt>
                <c:pt idx="40">
                  <c:v>36.200000000000003</c:v>
                </c:pt>
                <c:pt idx="41">
                  <c:v>32.9</c:v>
                </c:pt>
                <c:pt idx="42">
                  <c:v>29.8</c:v>
                </c:pt>
                <c:pt idx="43">
                  <c:v>27</c:v>
                </c:pt>
                <c:pt idx="44">
                  <c:v>25.4</c:v>
                </c:pt>
                <c:pt idx="45">
                  <c:v>26.8</c:v>
                </c:pt>
                <c:pt idx="46">
                  <c:v>25.4</c:v>
                </c:pt>
                <c:pt idx="47">
                  <c:v>25.1</c:v>
                </c:pt>
                <c:pt idx="48">
                  <c:v>24.2</c:v>
                </c:pt>
              </c:numCache>
            </c:numRef>
          </c:val>
          <c:smooth val="0"/>
          <c:extLst>
            <c:ext xmlns:c16="http://schemas.microsoft.com/office/drawing/2014/chart" uri="{C3380CC4-5D6E-409C-BE32-E72D297353CC}">
              <c16:uniqueId val="{00000000-257A-4579-AF0F-F6B2CE1888D4}"/>
            </c:ext>
          </c:extLst>
        </c:ser>
        <c:dLbls>
          <c:showLegendKey val="0"/>
          <c:showVal val="0"/>
          <c:showCatName val="0"/>
          <c:showSerName val="0"/>
          <c:showPercent val="0"/>
          <c:showBubbleSize val="0"/>
        </c:dLbls>
        <c:marker val="1"/>
        <c:smooth val="0"/>
        <c:axId val="821267744"/>
        <c:axId val="821268072"/>
      </c:lineChart>
      <c:lineChart>
        <c:grouping val="standard"/>
        <c:varyColors val="0"/>
        <c:ser>
          <c:idx val="0"/>
          <c:order val="0"/>
          <c:tx>
            <c:v>Price</c:v>
          </c:tx>
          <c:spPr>
            <a:ln w="38100" cap="rnd">
              <a:solidFill>
                <a:srgbClr val="006600"/>
              </a:solidFill>
              <a:round/>
            </a:ln>
            <a:effectLst/>
          </c:spPr>
          <c:marker>
            <c:symbol val="none"/>
          </c:marker>
          <c:cat>
            <c:numRef>
              <c:f>HI!$A$39:$A$87</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HI!$O$39:$O$87</c:f>
              <c:numCache>
                <c:formatCode>"$"#,##0.00</c:formatCode>
                <c:ptCount val="49"/>
                <c:pt idx="0">
                  <c:v>2.4249200075252531</c:v>
                </c:pt>
                <c:pt idx="1">
                  <c:v>2.3086862603263691</c:v>
                </c:pt>
                <c:pt idx="2">
                  <c:v>2.2480871981103245</c:v>
                </c:pt>
                <c:pt idx="3">
                  <c:v>2.2311880649458424</c:v>
                </c:pt>
                <c:pt idx="4">
                  <c:v>2.1733765771305285</c:v>
                </c:pt>
                <c:pt idx="5">
                  <c:v>2.0393036991432432</c:v>
                </c:pt>
                <c:pt idx="6">
                  <c:v>2.1216991360135937</c:v>
                </c:pt>
                <c:pt idx="7">
                  <c:v>2.1790851716199655</c:v>
                </c:pt>
                <c:pt idx="8">
                  <c:v>2.2885934207741498</c:v>
                </c:pt>
                <c:pt idx="9">
                  <c:v>2.2157088309475217</c:v>
                </c:pt>
                <c:pt idx="10">
                  <c:v>2.0719621382127911</c:v>
                </c:pt>
                <c:pt idx="11">
                  <c:v>1.9948523264711937</c:v>
                </c:pt>
                <c:pt idx="12">
                  <c:v>2.0972196798700806</c:v>
                </c:pt>
                <c:pt idx="13">
                  <c:v>2.3836884442808746</c:v>
                </c:pt>
                <c:pt idx="14">
                  <c:v>2.5774128155087666</c:v>
                </c:pt>
                <c:pt idx="15">
                  <c:v>2.6065863535638676</c:v>
                </c:pt>
                <c:pt idx="16">
                  <c:v>2.731220575114679</c:v>
                </c:pt>
                <c:pt idx="17">
                  <c:v>2.8465774572140377</c:v>
                </c:pt>
                <c:pt idx="18">
                  <c:v>2.9616424129451069</c:v>
                </c:pt>
                <c:pt idx="19">
                  <c:v>3.1593905039228773</c:v>
                </c:pt>
                <c:pt idx="20">
                  <c:v>3.3295816412561989</c:v>
                </c:pt>
                <c:pt idx="21">
                  <c:v>3.4951929101202754</c:v>
                </c:pt>
                <c:pt idx="22">
                  <c:v>3.8008024738317419</c:v>
                </c:pt>
                <c:pt idx="23">
                  <c:v>3.9274983936054606</c:v>
                </c:pt>
                <c:pt idx="24">
                  <c:v>3.737087393583463</c:v>
                </c:pt>
                <c:pt idx="25">
                  <c:v>3.8204169892356328</c:v>
                </c:pt>
                <c:pt idx="26">
                  <c:v>3.7945828454851536</c:v>
                </c:pt>
                <c:pt idx="27">
                  <c:v>3.8949525100882725</c:v>
                </c:pt>
                <c:pt idx="28">
                  <c:v>4.1903030289634149</c:v>
                </c:pt>
                <c:pt idx="29">
                  <c:v>4.857015440425597</c:v>
                </c:pt>
                <c:pt idx="30">
                  <c:v>5.6379878354481043</c:v>
                </c:pt>
                <c:pt idx="31">
                  <c:v>5.8517398975250066</c:v>
                </c:pt>
                <c:pt idx="32">
                  <c:v>5.9822819470716304</c:v>
                </c:pt>
                <c:pt idx="33">
                  <c:v>6.3272189335475346</c:v>
                </c:pt>
                <c:pt idx="34">
                  <c:v>6.4788823265015116</c:v>
                </c:pt>
                <c:pt idx="35">
                  <c:v>6.5559405258348873</c:v>
                </c:pt>
                <c:pt idx="36">
                  <c:v>6.3888747850904402</c:v>
                </c:pt>
                <c:pt idx="37">
                  <c:v>6.6390785377255339</c:v>
                </c:pt>
                <c:pt idx="38">
                  <c:v>6.8751307974411713</c:v>
                </c:pt>
                <c:pt idx="39">
                  <c:v>7.3563603572208489</c:v>
                </c:pt>
                <c:pt idx="40">
                  <c:v>8.9086657638443185</c:v>
                </c:pt>
                <c:pt idx="41">
                  <c:v>9.7151986447067991</c:v>
                </c:pt>
                <c:pt idx="42">
                  <c:v>9.6529117330099652</c:v>
                </c:pt>
                <c:pt idx="43">
                  <c:v>9.3552999571158431</c:v>
                </c:pt>
                <c:pt idx="44">
                  <c:v>9.3813066405859438</c:v>
                </c:pt>
                <c:pt idx="45">
                  <c:v>9.4132489384731102</c:v>
                </c:pt>
                <c:pt idx="46">
                  <c:v>9.4432737423535986</c:v>
                </c:pt>
                <c:pt idx="47">
                  <c:v>9.3663403550190711</c:v>
                </c:pt>
                <c:pt idx="48">
                  <c:v>9.2623315629762555</c:v>
                </c:pt>
              </c:numCache>
            </c:numRef>
          </c:val>
          <c:smooth val="0"/>
          <c:extLst>
            <c:ext xmlns:c16="http://schemas.microsoft.com/office/drawing/2014/chart" uri="{C3380CC4-5D6E-409C-BE32-E72D297353CC}">
              <c16:uniqueId val="{00000001-257A-4579-AF0F-F6B2CE1888D4}"/>
            </c:ext>
          </c:extLst>
        </c:ser>
        <c:dLbls>
          <c:showLegendKey val="0"/>
          <c:showVal val="0"/>
          <c:showCatName val="0"/>
          <c:showSerName val="0"/>
          <c:showPercent val="0"/>
          <c:showBubbleSize val="0"/>
        </c:dLbls>
        <c:marker val="1"/>
        <c:smooth val="0"/>
        <c:axId val="1085758096"/>
        <c:axId val="1085752520"/>
      </c:lineChart>
      <c:catAx>
        <c:axId val="821267744"/>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1268072"/>
        <c:crosses val="autoZero"/>
        <c:auto val="1"/>
        <c:lblAlgn val="ctr"/>
        <c:lblOffset val="100"/>
        <c:tickLblSkip val="3"/>
        <c:noMultiLvlLbl val="0"/>
      </c:catAx>
      <c:valAx>
        <c:axId val="821268072"/>
        <c:scaling>
          <c:orientation val="minMax"/>
          <c:max val="100"/>
          <c:min val="2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Packs per Capita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1267744"/>
        <c:crosses val="autoZero"/>
        <c:crossBetween val="between"/>
      </c:valAx>
      <c:valAx>
        <c:axId val="1085752520"/>
        <c:scaling>
          <c:orientation val="minMax"/>
          <c:max val="10"/>
          <c:min val="1.95"/>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Price per Pack,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00" sourceLinked="1"/>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5758096"/>
        <c:crosses val="max"/>
        <c:crossBetween val="between"/>
      </c:valAx>
      <c:catAx>
        <c:axId val="1085758096"/>
        <c:scaling>
          <c:orientation val="minMax"/>
        </c:scaling>
        <c:delete val="1"/>
        <c:axPos val="b"/>
        <c:numFmt formatCode="General" sourceLinked="1"/>
        <c:majorTickMark val="out"/>
        <c:minorTickMark val="none"/>
        <c:tickLblPos val="nextTo"/>
        <c:crossAx val="10857525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pPr>
            <a:r>
              <a:rPr lang="en-US" sz="2000" b="1" dirty="0"/>
              <a:t>Cigarette Prices and Adult Smoking Prevalence, </a:t>
            </a:r>
          </a:p>
          <a:p>
            <a:pPr>
              <a:defRPr sz="2000" b="1"/>
            </a:pPr>
            <a:r>
              <a:rPr lang="en-US" sz="2000" b="1" dirty="0"/>
              <a:t>United States, 1970-2018</a:t>
            </a:r>
          </a:p>
        </c:rich>
      </c:tx>
      <c:layout>
        <c:manualLayout>
          <c:xMode val="edge"/>
          <c:yMode val="edge"/>
          <c:x val="0.14539400665926749"/>
          <c:y val="1.9575856443719463E-2"/>
        </c:manualLayout>
      </c:layout>
      <c:overlay val="0"/>
      <c:spPr>
        <a:noFill/>
        <a:ln w="25400">
          <a:noFill/>
        </a:ln>
      </c:spPr>
    </c:title>
    <c:autoTitleDeleted val="0"/>
    <c:plotArea>
      <c:layout>
        <c:manualLayout>
          <c:layoutTarget val="inner"/>
          <c:xMode val="edge"/>
          <c:yMode val="edge"/>
          <c:x val="8.1021087680355153E-2"/>
          <c:y val="0.14845024469820592"/>
          <c:w val="0.84461709211986824"/>
          <c:h val="0.68841761827079961"/>
        </c:manualLayout>
      </c:layout>
      <c:lineChart>
        <c:grouping val="standard"/>
        <c:varyColors val="0"/>
        <c:ser>
          <c:idx val="1"/>
          <c:order val="0"/>
          <c:tx>
            <c:v>Prevalence</c:v>
          </c:tx>
          <c:spPr>
            <a:ln w="31750">
              <a:solidFill>
                <a:srgbClr val="FF0000"/>
              </a:solidFill>
              <a:prstDash val="solid"/>
            </a:ln>
          </c:spPr>
          <c:marker>
            <c:symbol val="none"/>
          </c:marker>
          <c:dPt>
            <c:idx val="1"/>
            <c:bubble3D val="0"/>
            <c:extLst>
              <c:ext xmlns:c16="http://schemas.microsoft.com/office/drawing/2014/chart" uri="{C3380CC4-5D6E-409C-BE32-E72D297353CC}">
                <c16:uniqueId val="{00000000-501A-4A03-88F4-B494ADA8565C}"/>
              </c:ext>
            </c:extLst>
          </c:dPt>
          <c:dPt>
            <c:idx val="2"/>
            <c:bubble3D val="0"/>
            <c:extLst>
              <c:ext xmlns:c16="http://schemas.microsoft.com/office/drawing/2014/chart" uri="{C3380CC4-5D6E-409C-BE32-E72D297353CC}">
                <c16:uniqueId val="{00000001-501A-4A03-88F4-B494ADA8565C}"/>
              </c:ext>
            </c:extLst>
          </c:dPt>
          <c:dPt>
            <c:idx val="3"/>
            <c:bubble3D val="0"/>
            <c:extLst>
              <c:ext xmlns:c16="http://schemas.microsoft.com/office/drawing/2014/chart" uri="{C3380CC4-5D6E-409C-BE32-E72D297353CC}">
                <c16:uniqueId val="{00000002-501A-4A03-88F4-B494ADA8565C}"/>
              </c:ext>
            </c:extLst>
          </c:dPt>
          <c:dPt>
            <c:idx val="5"/>
            <c:bubble3D val="0"/>
            <c:extLst>
              <c:ext xmlns:c16="http://schemas.microsoft.com/office/drawing/2014/chart" uri="{C3380CC4-5D6E-409C-BE32-E72D297353CC}">
                <c16:uniqueId val="{00000003-501A-4A03-88F4-B494ADA8565C}"/>
              </c:ext>
            </c:extLst>
          </c:dPt>
          <c:dPt>
            <c:idx val="6"/>
            <c:bubble3D val="0"/>
            <c:extLst>
              <c:ext xmlns:c16="http://schemas.microsoft.com/office/drawing/2014/chart" uri="{C3380CC4-5D6E-409C-BE32-E72D297353CC}">
                <c16:uniqueId val="{00000004-501A-4A03-88F4-B494ADA8565C}"/>
              </c:ext>
            </c:extLst>
          </c:dPt>
          <c:dPt>
            <c:idx val="7"/>
            <c:bubble3D val="0"/>
            <c:extLst>
              <c:ext xmlns:c16="http://schemas.microsoft.com/office/drawing/2014/chart" uri="{C3380CC4-5D6E-409C-BE32-E72D297353CC}">
                <c16:uniqueId val="{00000005-501A-4A03-88F4-B494ADA8565C}"/>
              </c:ext>
            </c:extLst>
          </c:dPt>
          <c:dPt>
            <c:idx val="11"/>
            <c:bubble3D val="0"/>
            <c:extLst>
              <c:ext xmlns:c16="http://schemas.microsoft.com/office/drawing/2014/chart" uri="{C3380CC4-5D6E-409C-BE32-E72D297353CC}">
                <c16:uniqueId val="{00000006-501A-4A03-88F4-B494ADA8565C}"/>
              </c:ext>
            </c:extLst>
          </c:dPt>
          <c:dPt>
            <c:idx val="12"/>
            <c:bubble3D val="0"/>
            <c:extLst>
              <c:ext xmlns:c16="http://schemas.microsoft.com/office/drawing/2014/chart" uri="{C3380CC4-5D6E-409C-BE32-E72D297353CC}">
                <c16:uniqueId val="{00000007-501A-4A03-88F4-B494ADA8565C}"/>
              </c:ext>
            </c:extLst>
          </c:dPt>
          <c:dPt>
            <c:idx val="14"/>
            <c:bubble3D val="0"/>
            <c:extLst>
              <c:ext xmlns:c16="http://schemas.microsoft.com/office/drawing/2014/chart" uri="{C3380CC4-5D6E-409C-BE32-E72D297353CC}">
                <c16:uniqueId val="{00000008-501A-4A03-88F4-B494ADA8565C}"/>
              </c:ext>
            </c:extLst>
          </c:dPt>
          <c:dPt>
            <c:idx val="16"/>
            <c:bubble3D val="0"/>
            <c:extLst>
              <c:ext xmlns:c16="http://schemas.microsoft.com/office/drawing/2014/chart" uri="{C3380CC4-5D6E-409C-BE32-E72D297353CC}">
                <c16:uniqueId val="{00000009-501A-4A03-88F4-B494ADA8565C}"/>
              </c:ext>
            </c:extLst>
          </c:dPt>
          <c:dPt>
            <c:idx val="19"/>
            <c:bubble3D val="0"/>
            <c:extLst>
              <c:ext xmlns:c16="http://schemas.microsoft.com/office/drawing/2014/chart" uri="{C3380CC4-5D6E-409C-BE32-E72D297353CC}">
                <c16:uniqueId val="{0000000A-501A-4A03-88F4-B494ADA8565C}"/>
              </c:ext>
            </c:extLst>
          </c:dPt>
          <c:dPt>
            <c:idx val="26"/>
            <c:bubble3D val="0"/>
            <c:extLst>
              <c:ext xmlns:c16="http://schemas.microsoft.com/office/drawing/2014/chart" uri="{C3380CC4-5D6E-409C-BE32-E72D297353CC}">
                <c16:uniqueId val="{0000000B-501A-4A03-88F4-B494ADA8565C}"/>
              </c:ext>
            </c:extLst>
          </c:dPt>
          <c:cat>
            <c:numRef>
              <c:f>data!$A$2:$A$50</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data!$Y$2:$Y$50</c:f>
              <c:numCache>
                <c:formatCode>0.0</c:formatCode>
                <c:ptCount val="49"/>
                <c:pt idx="0" formatCode="General">
                  <c:v>37.4</c:v>
                </c:pt>
                <c:pt idx="1">
                  <c:v>37.325000000000003</c:v>
                </c:pt>
                <c:pt idx="2">
                  <c:v>37.25</c:v>
                </c:pt>
                <c:pt idx="3">
                  <c:v>37.174999999999997</c:v>
                </c:pt>
                <c:pt idx="4" formatCode="General">
                  <c:v>37.1</c:v>
                </c:pt>
                <c:pt idx="5">
                  <c:v>36.35</c:v>
                </c:pt>
                <c:pt idx="6">
                  <c:v>35.6</c:v>
                </c:pt>
                <c:pt idx="7">
                  <c:v>34.85</c:v>
                </c:pt>
                <c:pt idx="8" formatCode="General">
                  <c:v>34.1</c:v>
                </c:pt>
                <c:pt idx="9" formatCode="General">
                  <c:v>33.5</c:v>
                </c:pt>
                <c:pt idx="10" formatCode="General">
                  <c:v>33.200000000000003</c:v>
                </c:pt>
                <c:pt idx="11">
                  <c:v>32.833333333333336</c:v>
                </c:pt>
                <c:pt idx="12">
                  <c:v>32.466666666666669</c:v>
                </c:pt>
                <c:pt idx="13" formatCode="General">
                  <c:v>32.1</c:v>
                </c:pt>
                <c:pt idx="14" formatCode="General">
                  <c:v>31.1</c:v>
                </c:pt>
                <c:pt idx="15" formatCode="General">
                  <c:v>30.1</c:v>
                </c:pt>
                <c:pt idx="16" formatCode="General">
                  <c:v>29.450000000000003</c:v>
                </c:pt>
                <c:pt idx="17" formatCode="General">
                  <c:v>28.8</c:v>
                </c:pt>
                <c:pt idx="18" formatCode="General">
                  <c:v>28.1</c:v>
                </c:pt>
                <c:pt idx="19" formatCode="General">
                  <c:v>26.8</c:v>
                </c:pt>
                <c:pt idx="20" formatCode="General">
                  <c:v>25.5</c:v>
                </c:pt>
                <c:pt idx="21" formatCode="General">
                  <c:v>25.7</c:v>
                </c:pt>
                <c:pt idx="22" formatCode="General">
                  <c:v>26.5</c:v>
                </c:pt>
                <c:pt idx="23" formatCode="General">
                  <c:v>25</c:v>
                </c:pt>
                <c:pt idx="24" formatCode="General">
                  <c:v>25.5</c:v>
                </c:pt>
                <c:pt idx="25" formatCode="General">
                  <c:v>24.7</c:v>
                </c:pt>
                <c:pt idx="26" formatCode="General">
                  <c:v>24.7</c:v>
                </c:pt>
                <c:pt idx="27" formatCode="General">
                  <c:v>24.7</c:v>
                </c:pt>
                <c:pt idx="28" formatCode="General">
                  <c:v>24.1</c:v>
                </c:pt>
                <c:pt idx="29" formatCode="General">
                  <c:v>23.5</c:v>
                </c:pt>
                <c:pt idx="30" formatCode="General">
                  <c:v>23.2</c:v>
                </c:pt>
                <c:pt idx="31" formatCode="General">
                  <c:v>22.7</c:v>
                </c:pt>
                <c:pt idx="32" formatCode="General">
                  <c:v>22.4</c:v>
                </c:pt>
                <c:pt idx="33" formatCode="General">
                  <c:v>21.6</c:v>
                </c:pt>
                <c:pt idx="34" formatCode="General">
                  <c:v>20.9</c:v>
                </c:pt>
                <c:pt idx="35" formatCode="General">
                  <c:v>20.9</c:v>
                </c:pt>
                <c:pt idx="36" formatCode="General">
                  <c:v>20.8</c:v>
                </c:pt>
                <c:pt idx="37" formatCode="General">
                  <c:v>19.7</c:v>
                </c:pt>
                <c:pt idx="38" formatCode="General">
                  <c:v>20.5</c:v>
                </c:pt>
                <c:pt idx="39" formatCode="General">
                  <c:v>20.6</c:v>
                </c:pt>
                <c:pt idx="40" formatCode="General">
                  <c:v>19.399999999999999</c:v>
                </c:pt>
                <c:pt idx="41" formatCode="General">
                  <c:v>18.899999999999999</c:v>
                </c:pt>
                <c:pt idx="42" formatCode="General">
                  <c:v>18</c:v>
                </c:pt>
                <c:pt idx="43" formatCode="General">
                  <c:v>17.8</c:v>
                </c:pt>
                <c:pt idx="44" formatCode="General">
                  <c:v>16.8</c:v>
                </c:pt>
                <c:pt idx="45" formatCode="General">
                  <c:v>15.1</c:v>
                </c:pt>
                <c:pt idx="46" formatCode="General">
                  <c:v>15.8</c:v>
                </c:pt>
                <c:pt idx="47" formatCode="General">
                  <c:v>13.9</c:v>
                </c:pt>
                <c:pt idx="48" formatCode="General">
                  <c:v>13.9</c:v>
                </c:pt>
              </c:numCache>
            </c:numRef>
          </c:val>
          <c:smooth val="0"/>
          <c:extLst>
            <c:ext xmlns:c16="http://schemas.microsoft.com/office/drawing/2014/chart" uri="{C3380CC4-5D6E-409C-BE32-E72D297353CC}">
              <c16:uniqueId val="{0000000C-501A-4A03-88F4-B494ADA8565C}"/>
            </c:ext>
          </c:extLst>
        </c:ser>
        <c:dLbls>
          <c:showLegendKey val="0"/>
          <c:showVal val="0"/>
          <c:showCatName val="0"/>
          <c:showSerName val="0"/>
          <c:showPercent val="0"/>
          <c:showBubbleSize val="0"/>
        </c:dLbls>
        <c:marker val="1"/>
        <c:smooth val="0"/>
        <c:axId val="55485184"/>
        <c:axId val="55487104"/>
      </c:lineChart>
      <c:lineChart>
        <c:grouping val="standard"/>
        <c:varyColors val="0"/>
        <c:ser>
          <c:idx val="0"/>
          <c:order val="1"/>
          <c:tx>
            <c:v>Price</c:v>
          </c:tx>
          <c:spPr>
            <a:ln w="31750">
              <a:solidFill>
                <a:srgbClr val="00B050"/>
              </a:solidFill>
              <a:prstDash val="solid"/>
            </a:ln>
          </c:spPr>
          <c:marker>
            <c:symbol val="none"/>
          </c:marker>
          <c:cat>
            <c:numRef>
              <c:f>data!$A$2:$A$50</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data!$N$2:$N$50</c:f>
              <c:numCache>
                <c:formatCode>"$"#,##0.00</c:formatCode>
                <c:ptCount val="49"/>
                <c:pt idx="0">
                  <c:v>2.4798845397474749</c:v>
                </c:pt>
                <c:pt idx="1">
                  <c:v>2.4639653444746981</c:v>
                </c:pt>
                <c:pt idx="2">
                  <c:v>2.4385358774421046</c:v>
                </c:pt>
                <c:pt idx="3">
                  <c:v>2.3617181326432561</c:v>
                </c:pt>
                <c:pt idx="4">
                  <c:v>2.2575171008629988</c:v>
                </c:pt>
                <c:pt idx="5">
                  <c:v>2.171082081672782</c:v>
                </c:pt>
                <c:pt idx="6">
                  <c:v>2.1638073544927354</c:v>
                </c:pt>
                <c:pt idx="7">
                  <c:v>2.1482510896885967</c:v>
                </c:pt>
                <c:pt idx="8">
                  <c:v>2.1811116005402607</c:v>
                </c:pt>
                <c:pt idx="9">
                  <c:v>2.0833743532212847</c:v>
                </c:pt>
                <c:pt idx="10">
                  <c:v>1.9513422061576866</c:v>
                </c:pt>
                <c:pt idx="11">
                  <c:v>1.8546698420210077</c:v>
                </c:pt>
                <c:pt idx="12">
                  <c:v>1.9255540570780607</c:v>
                </c:pt>
                <c:pt idx="13">
                  <c:v>2.1613492684923772</c:v>
                </c:pt>
                <c:pt idx="14">
                  <c:v>2.3453941098625606</c:v>
                </c:pt>
                <c:pt idx="15">
                  <c:v>2.3510146384184112</c:v>
                </c:pt>
                <c:pt idx="16">
                  <c:v>2.4316130894121462</c:v>
                </c:pt>
                <c:pt idx="17">
                  <c:v>2.5249920723640829</c:v>
                </c:pt>
                <c:pt idx="18">
                  <c:v>2.6161980462207421</c:v>
                </c:pt>
                <c:pt idx="19">
                  <c:v>2.7458460100840036</c:v>
                </c:pt>
                <c:pt idx="20">
                  <c:v>2.8748094328413893</c:v>
                </c:pt>
                <c:pt idx="21">
                  <c:v>2.9481787652378504</c:v>
                </c:pt>
                <c:pt idx="22">
                  <c:v>3.1833307252831204</c:v>
                </c:pt>
                <c:pt idx="23">
                  <c:v>3.1653077019044997</c:v>
                </c:pt>
                <c:pt idx="24">
                  <c:v>2.9240705744926063</c:v>
                </c:pt>
                <c:pt idx="25">
                  <c:v>2.9456840655399343</c:v>
                </c:pt>
                <c:pt idx="26">
                  <c:v>2.9359374332784913</c:v>
                </c:pt>
                <c:pt idx="27">
                  <c:v>2.9595257753700133</c:v>
                </c:pt>
                <c:pt idx="28">
                  <c:v>3.1065140865693195</c:v>
                </c:pt>
                <c:pt idx="29">
                  <c:v>3.5890853006436316</c:v>
                </c:pt>
                <c:pt idx="30">
                  <c:v>4.4006861621673368</c:v>
                </c:pt>
                <c:pt idx="31">
                  <c:v>4.5725971561750658</c:v>
                </c:pt>
                <c:pt idx="32">
                  <c:v>4.8685368694714546</c:v>
                </c:pt>
                <c:pt idx="33">
                  <c:v>5.1303689160452137</c:v>
                </c:pt>
                <c:pt idx="34">
                  <c:v>5.0213650773634706</c:v>
                </c:pt>
                <c:pt idx="35">
                  <c:v>4.9229256692880003</c:v>
                </c:pt>
                <c:pt idx="36">
                  <c:v>4.9287414449523315</c:v>
                </c:pt>
                <c:pt idx="37">
                  <c:v>4.9238799448708903</c:v>
                </c:pt>
                <c:pt idx="38">
                  <c:v>5.0495547289738676</c:v>
                </c:pt>
                <c:pt idx="39">
                  <c:v>5.4007238512033862</c:v>
                </c:pt>
                <c:pt idx="40">
                  <c:v>6.2205733302155446</c:v>
                </c:pt>
                <c:pt idx="41">
                  <c:v>6.3374940291481741</c:v>
                </c:pt>
                <c:pt idx="42">
                  <c:v>6.2105565376201595</c:v>
                </c:pt>
                <c:pt idx="43">
                  <c:v>6.169029381928766</c:v>
                </c:pt>
                <c:pt idx="44">
                  <c:v>6.2035725090674854</c:v>
                </c:pt>
                <c:pt idx="45">
                  <c:v>6.2346438559463833</c:v>
                </c:pt>
                <c:pt idx="46">
                  <c:v>6.3019889440634529</c:v>
                </c:pt>
                <c:pt idx="47">
                  <c:v>6.3326490460398626</c:v>
                </c:pt>
                <c:pt idx="48">
                  <c:v>6.4902230483411572</c:v>
                </c:pt>
              </c:numCache>
            </c:numRef>
          </c:val>
          <c:smooth val="0"/>
          <c:extLst>
            <c:ext xmlns:c16="http://schemas.microsoft.com/office/drawing/2014/chart" uri="{C3380CC4-5D6E-409C-BE32-E72D297353CC}">
              <c16:uniqueId val="{0000000D-501A-4A03-88F4-B494ADA8565C}"/>
            </c:ext>
          </c:extLst>
        </c:ser>
        <c:dLbls>
          <c:showLegendKey val="0"/>
          <c:showVal val="0"/>
          <c:showCatName val="0"/>
          <c:showSerName val="0"/>
          <c:showPercent val="0"/>
          <c:showBubbleSize val="0"/>
        </c:dLbls>
        <c:marker val="1"/>
        <c:smooth val="0"/>
        <c:axId val="55489280"/>
        <c:axId val="55490816"/>
      </c:lineChart>
      <c:catAx>
        <c:axId val="55485184"/>
        <c:scaling>
          <c:orientation val="minMax"/>
        </c:scaling>
        <c:delete val="0"/>
        <c:axPos val="b"/>
        <c:title>
          <c:tx>
            <c:rich>
              <a:bodyPr/>
              <a:lstStyle/>
              <a:p>
                <a:pPr>
                  <a:defRPr/>
                </a:pPr>
                <a:r>
                  <a:rPr lang="en-US"/>
                  <a:t>Year</a:t>
                </a:r>
              </a:p>
            </c:rich>
          </c:tx>
          <c:layout>
            <c:manualLayout>
              <c:xMode val="edge"/>
              <c:yMode val="edge"/>
              <c:x val="0.48501664816870182"/>
              <c:y val="0.88743882544861341"/>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a:pPr>
            <a:endParaRPr lang="en-US"/>
          </a:p>
        </c:txPr>
        <c:crossAx val="55487104"/>
        <c:crossesAt val="13"/>
        <c:auto val="0"/>
        <c:lblAlgn val="ctr"/>
        <c:lblOffset val="100"/>
        <c:tickLblSkip val="4"/>
        <c:tickMarkSkip val="1"/>
        <c:noMultiLvlLbl val="0"/>
      </c:catAx>
      <c:valAx>
        <c:axId val="55487104"/>
        <c:scaling>
          <c:orientation val="minMax"/>
          <c:max val="38"/>
          <c:min val="13"/>
        </c:scaling>
        <c:delete val="0"/>
        <c:axPos val="l"/>
        <c:title>
          <c:tx>
            <c:rich>
              <a:bodyPr/>
              <a:lstStyle/>
              <a:p>
                <a:pPr>
                  <a:defRPr/>
                </a:pPr>
                <a:r>
                  <a:rPr lang="en-US"/>
                  <a:t>Prevalence</a:t>
                </a:r>
              </a:p>
            </c:rich>
          </c:tx>
          <c:layout>
            <c:manualLayout>
              <c:xMode val="edge"/>
              <c:yMode val="edge"/>
              <c:x val="2.6637069922308604E-2"/>
              <c:y val="0.43066884176182796"/>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a:pPr>
            <a:endParaRPr lang="en-US"/>
          </a:p>
        </c:txPr>
        <c:crossAx val="55485184"/>
        <c:crosses val="autoZero"/>
        <c:crossBetween val="between"/>
        <c:majorUnit val="3"/>
        <c:minorUnit val="1"/>
      </c:valAx>
      <c:catAx>
        <c:axId val="55489280"/>
        <c:scaling>
          <c:orientation val="minMax"/>
        </c:scaling>
        <c:delete val="1"/>
        <c:axPos val="b"/>
        <c:numFmt formatCode="General" sourceLinked="1"/>
        <c:majorTickMark val="out"/>
        <c:minorTickMark val="none"/>
        <c:tickLblPos val="none"/>
        <c:crossAx val="55490816"/>
        <c:crossesAt val="1.5"/>
        <c:auto val="0"/>
        <c:lblAlgn val="ctr"/>
        <c:lblOffset val="100"/>
        <c:noMultiLvlLbl val="0"/>
      </c:catAx>
      <c:valAx>
        <c:axId val="55490816"/>
        <c:scaling>
          <c:orientation val="minMax"/>
          <c:max val="6.6"/>
          <c:min val="1.5"/>
        </c:scaling>
        <c:delete val="0"/>
        <c:axPos val="r"/>
        <c:title>
          <c:tx>
            <c:rich>
              <a:bodyPr/>
              <a:lstStyle/>
              <a:p>
                <a:pPr>
                  <a:defRPr/>
                </a:pPr>
                <a:r>
                  <a:rPr lang="en-US"/>
                  <a:t>Price per Pack (2018 Dollars)</a:t>
                </a:r>
              </a:p>
            </c:rich>
          </c:tx>
          <c:layout>
            <c:manualLayout>
              <c:xMode val="edge"/>
              <c:yMode val="edge"/>
              <c:x val="0.97447280799112102"/>
              <c:y val="0.3654159869494305"/>
            </c:manualLayout>
          </c:layout>
          <c:overlay val="0"/>
          <c:spPr>
            <a:noFill/>
            <a:ln w="25400">
              <a:noFill/>
            </a:ln>
          </c:spPr>
        </c:title>
        <c:numFmt formatCode="&quot;$&quot;#,##0.00" sourceLinked="1"/>
        <c:majorTickMark val="cross"/>
        <c:minorTickMark val="none"/>
        <c:tickLblPos val="nextTo"/>
        <c:spPr>
          <a:ln w="3175">
            <a:solidFill>
              <a:srgbClr val="000000"/>
            </a:solidFill>
            <a:prstDash val="solid"/>
          </a:ln>
        </c:spPr>
        <c:txPr>
          <a:bodyPr rot="0" vert="horz"/>
          <a:lstStyle/>
          <a:p>
            <a:pPr>
              <a:defRPr/>
            </a:pPr>
            <a:endParaRPr lang="en-US"/>
          </a:p>
        </c:txPr>
        <c:crossAx val="55489280"/>
        <c:crosses val="max"/>
        <c:crossBetween val="between"/>
        <c:majorUnit val="0.5"/>
      </c:valAx>
      <c:spPr>
        <a:solidFill>
          <a:srgbClr val="FFFFFF"/>
        </a:solidFill>
        <a:ln w="12700">
          <a:noFill/>
          <a:prstDash val="solid"/>
        </a:ln>
      </c:spPr>
    </c:plotArea>
    <c:legend>
      <c:legendPos val="b"/>
      <c:layout>
        <c:manualLayout>
          <c:xMode val="edge"/>
          <c:yMode val="edge"/>
          <c:x val="0.36293007769145486"/>
          <c:y val="0.92822185970636217"/>
          <c:w val="0.29411764705882382"/>
          <c:h val="6.0358890701468187E-2"/>
        </c:manualLayout>
      </c:layout>
      <c:overlay val="0"/>
      <c:spPr>
        <a:solidFill>
          <a:srgbClr val="FFFFFF"/>
        </a:solidFill>
        <a:ln w="3175">
          <a:noFill/>
          <a:prstDash val="solid"/>
        </a:ln>
      </c:spPr>
    </c:legend>
    <c:plotVisOnly val="1"/>
    <c:dispBlanksAs val="gap"/>
    <c:showDLblsOverMax val="0"/>
  </c:chart>
  <c:spPr>
    <a:noFill/>
    <a:ln w="9525">
      <a:noFill/>
    </a:ln>
  </c:spPr>
  <c:txPr>
    <a:bodyPr/>
    <a:lstStyle/>
    <a:p>
      <a:pPr>
        <a:defRPr sz="1000" b="0" i="0" u="none" strike="noStrike" baseline="0">
          <a:solidFill>
            <a:schemeClr val="tx2"/>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Monthly Quit Line Calls, United States</a:t>
            </a:r>
          </a:p>
          <a:p>
            <a:pPr>
              <a:defRPr sz="2400"/>
            </a:pPr>
            <a:r>
              <a:rPr lang="en-US" sz="2400"/>
              <a:t>11/04-11/09</a:t>
            </a:r>
          </a:p>
        </c:rich>
      </c:tx>
      <c:overlay val="0"/>
    </c:title>
    <c:autoTitleDeleted val="0"/>
    <c:plotArea>
      <c:layout>
        <c:manualLayout>
          <c:layoutTarget val="inner"/>
          <c:xMode val="edge"/>
          <c:yMode val="edge"/>
          <c:x val="7.7161588905625439E-2"/>
          <c:y val="0.10101971966044261"/>
          <c:w val="0.90581478465086607"/>
          <c:h val="0.85793255530030366"/>
        </c:manualLayout>
      </c:layout>
      <c:barChart>
        <c:barDir val="col"/>
        <c:grouping val="clustered"/>
        <c:varyColors val="0"/>
        <c:ser>
          <c:idx val="0"/>
          <c:order val="0"/>
          <c:spPr>
            <a:solidFill>
              <a:schemeClr val="accent1"/>
            </a:solidFill>
            <a:ln>
              <a:solidFill>
                <a:srgbClr val="000000"/>
              </a:solidFill>
            </a:ln>
          </c:spPr>
          <c:invertIfNegative val="0"/>
          <c:cat>
            <c:numRef>
              <c:f>Sheet1!$B$1:$BJ$1</c:f>
              <c:numCache>
                <c:formatCode>General</c:formatCode>
                <c:ptCount val="61"/>
                <c:pt idx="0">
                  <c:v>2004</c:v>
                </c:pt>
                <c:pt idx="1">
                  <c:v>2004</c:v>
                </c:pt>
                <c:pt idx="2">
                  <c:v>2005</c:v>
                </c:pt>
                <c:pt idx="3">
                  <c:v>2005</c:v>
                </c:pt>
                <c:pt idx="4">
                  <c:v>2005</c:v>
                </c:pt>
                <c:pt idx="5">
                  <c:v>2005</c:v>
                </c:pt>
                <c:pt idx="6">
                  <c:v>2005</c:v>
                </c:pt>
                <c:pt idx="7">
                  <c:v>2005</c:v>
                </c:pt>
                <c:pt idx="8">
                  <c:v>2005</c:v>
                </c:pt>
                <c:pt idx="9">
                  <c:v>2005</c:v>
                </c:pt>
                <c:pt idx="10">
                  <c:v>2005</c:v>
                </c:pt>
                <c:pt idx="11">
                  <c:v>2005</c:v>
                </c:pt>
                <c:pt idx="12">
                  <c:v>2005</c:v>
                </c:pt>
                <c:pt idx="13">
                  <c:v>2005</c:v>
                </c:pt>
                <c:pt idx="14">
                  <c:v>2006</c:v>
                </c:pt>
                <c:pt idx="15">
                  <c:v>2006</c:v>
                </c:pt>
                <c:pt idx="16">
                  <c:v>2006</c:v>
                </c:pt>
                <c:pt idx="17">
                  <c:v>2006</c:v>
                </c:pt>
                <c:pt idx="18">
                  <c:v>2006</c:v>
                </c:pt>
                <c:pt idx="19">
                  <c:v>2006</c:v>
                </c:pt>
                <c:pt idx="20">
                  <c:v>2006</c:v>
                </c:pt>
                <c:pt idx="21">
                  <c:v>2006</c:v>
                </c:pt>
                <c:pt idx="22">
                  <c:v>2006</c:v>
                </c:pt>
                <c:pt idx="23">
                  <c:v>2006</c:v>
                </c:pt>
                <c:pt idx="24">
                  <c:v>2006</c:v>
                </c:pt>
                <c:pt idx="25">
                  <c:v>2006</c:v>
                </c:pt>
                <c:pt idx="26">
                  <c:v>2007</c:v>
                </c:pt>
                <c:pt idx="27">
                  <c:v>2007</c:v>
                </c:pt>
                <c:pt idx="28">
                  <c:v>2007</c:v>
                </c:pt>
                <c:pt idx="29">
                  <c:v>2007</c:v>
                </c:pt>
                <c:pt idx="30">
                  <c:v>2007</c:v>
                </c:pt>
                <c:pt idx="31">
                  <c:v>2007</c:v>
                </c:pt>
                <c:pt idx="32">
                  <c:v>2007</c:v>
                </c:pt>
                <c:pt idx="33">
                  <c:v>2007</c:v>
                </c:pt>
                <c:pt idx="34">
                  <c:v>2007</c:v>
                </c:pt>
                <c:pt idx="35">
                  <c:v>2007</c:v>
                </c:pt>
                <c:pt idx="36">
                  <c:v>2007</c:v>
                </c:pt>
                <c:pt idx="37">
                  <c:v>2007</c:v>
                </c:pt>
                <c:pt idx="38">
                  <c:v>2008</c:v>
                </c:pt>
                <c:pt idx="39">
                  <c:v>2008</c:v>
                </c:pt>
                <c:pt idx="40">
                  <c:v>2008</c:v>
                </c:pt>
                <c:pt idx="41">
                  <c:v>2008</c:v>
                </c:pt>
                <c:pt idx="42">
                  <c:v>2008</c:v>
                </c:pt>
                <c:pt idx="43">
                  <c:v>2008</c:v>
                </c:pt>
                <c:pt idx="44">
                  <c:v>2008</c:v>
                </c:pt>
                <c:pt idx="45">
                  <c:v>2008</c:v>
                </c:pt>
                <c:pt idx="46">
                  <c:v>2008</c:v>
                </c:pt>
                <c:pt idx="47">
                  <c:v>2008</c:v>
                </c:pt>
                <c:pt idx="48">
                  <c:v>2008</c:v>
                </c:pt>
                <c:pt idx="49">
                  <c:v>2008</c:v>
                </c:pt>
                <c:pt idx="50">
                  <c:v>2009</c:v>
                </c:pt>
                <c:pt idx="51">
                  <c:v>2009</c:v>
                </c:pt>
                <c:pt idx="52">
                  <c:v>2009</c:v>
                </c:pt>
                <c:pt idx="53">
                  <c:v>2009</c:v>
                </c:pt>
                <c:pt idx="54">
                  <c:v>2009</c:v>
                </c:pt>
                <c:pt idx="55">
                  <c:v>2009</c:v>
                </c:pt>
                <c:pt idx="56">
                  <c:v>2009</c:v>
                </c:pt>
                <c:pt idx="57">
                  <c:v>2009</c:v>
                </c:pt>
                <c:pt idx="58">
                  <c:v>2009</c:v>
                </c:pt>
                <c:pt idx="59">
                  <c:v>2009</c:v>
                </c:pt>
                <c:pt idx="60">
                  <c:v>2009</c:v>
                </c:pt>
              </c:numCache>
            </c:numRef>
          </c:cat>
          <c:val>
            <c:numRef>
              <c:f>Sheet1!$B$54:$BJ$54</c:f>
              <c:numCache>
                <c:formatCode>#,##0</c:formatCode>
                <c:ptCount val="61"/>
                <c:pt idx="0">
                  <c:v>2243</c:v>
                </c:pt>
                <c:pt idx="1">
                  <c:v>5883</c:v>
                </c:pt>
                <c:pt idx="2">
                  <c:v>7821</c:v>
                </c:pt>
                <c:pt idx="3">
                  <c:v>9505</c:v>
                </c:pt>
                <c:pt idx="4">
                  <c:v>11714</c:v>
                </c:pt>
                <c:pt idx="5">
                  <c:v>9902</c:v>
                </c:pt>
                <c:pt idx="6">
                  <c:v>10510</c:v>
                </c:pt>
                <c:pt idx="7">
                  <c:v>12067</c:v>
                </c:pt>
                <c:pt idx="8">
                  <c:v>31158</c:v>
                </c:pt>
                <c:pt idx="9">
                  <c:v>23273</c:v>
                </c:pt>
                <c:pt idx="10">
                  <c:v>16197</c:v>
                </c:pt>
                <c:pt idx="11">
                  <c:v>16145</c:v>
                </c:pt>
                <c:pt idx="12">
                  <c:v>37049</c:v>
                </c:pt>
                <c:pt idx="13">
                  <c:v>20242</c:v>
                </c:pt>
                <c:pt idx="14">
                  <c:v>23330</c:v>
                </c:pt>
                <c:pt idx="15">
                  <c:v>16985</c:v>
                </c:pt>
                <c:pt idx="16">
                  <c:v>21349</c:v>
                </c:pt>
                <c:pt idx="17">
                  <c:v>25228</c:v>
                </c:pt>
                <c:pt idx="18">
                  <c:v>24370</c:v>
                </c:pt>
                <c:pt idx="19">
                  <c:v>27927</c:v>
                </c:pt>
                <c:pt idx="20">
                  <c:v>22930</c:v>
                </c:pt>
                <c:pt idx="21">
                  <c:v>20784</c:v>
                </c:pt>
                <c:pt idx="22">
                  <c:v>23929</c:v>
                </c:pt>
                <c:pt idx="23">
                  <c:v>29230</c:v>
                </c:pt>
                <c:pt idx="24">
                  <c:v>40710</c:v>
                </c:pt>
                <c:pt idx="25">
                  <c:v>40798</c:v>
                </c:pt>
                <c:pt idx="26">
                  <c:v>52796</c:v>
                </c:pt>
                <c:pt idx="27">
                  <c:v>35543</c:v>
                </c:pt>
                <c:pt idx="28">
                  <c:v>42150</c:v>
                </c:pt>
                <c:pt idx="29">
                  <c:v>41081</c:v>
                </c:pt>
                <c:pt idx="30">
                  <c:v>48224</c:v>
                </c:pt>
                <c:pt idx="31">
                  <c:v>42457</c:v>
                </c:pt>
                <c:pt idx="32">
                  <c:v>34450</c:v>
                </c:pt>
                <c:pt idx="33">
                  <c:v>30200</c:v>
                </c:pt>
                <c:pt idx="34">
                  <c:v>29788</c:v>
                </c:pt>
                <c:pt idx="35">
                  <c:v>39146</c:v>
                </c:pt>
                <c:pt idx="36">
                  <c:v>36941</c:v>
                </c:pt>
                <c:pt idx="37">
                  <c:v>38988</c:v>
                </c:pt>
                <c:pt idx="38">
                  <c:v>88797</c:v>
                </c:pt>
                <c:pt idx="39">
                  <c:v>37082</c:v>
                </c:pt>
                <c:pt idx="40">
                  <c:v>60065</c:v>
                </c:pt>
                <c:pt idx="41">
                  <c:v>48810</c:v>
                </c:pt>
                <c:pt idx="42">
                  <c:v>41852</c:v>
                </c:pt>
                <c:pt idx="43">
                  <c:v>40372</c:v>
                </c:pt>
                <c:pt idx="44">
                  <c:v>42104</c:v>
                </c:pt>
                <c:pt idx="45">
                  <c:v>39402</c:v>
                </c:pt>
                <c:pt idx="46">
                  <c:v>43152</c:v>
                </c:pt>
                <c:pt idx="47">
                  <c:v>40644</c:v>
                </c:pt>
                <c:pt idx="48">
                  <c:v>58039</c:v>
                </c:pt>
                <c:pt idx="49">
                  <c:v>51340</c:v>
                </c:pt>
                <c:pt idx="50">
                  <c:v>76685</c:v>
                </c:pt>
                <c:pt idx="51">
                  <c:v>91316</c:v>
                </c:pt>
                <c:pt idx="52">
                  <c:v>203374</c:v>
                </c:pt>
                <c:pt idx="53">
                  <c:v>114309</c:v>
                </c:pt>
                <c:pt idx="54">
                  <c:v>67824</c:v>
                </c:pt>
                <c:pt idx="55">
                  <c:v>50814</c:v>
                </c:pt>
                <c:pt idx="56">
                  <c:v>46501</c:v>
                </c:pt>
                <c:pt idx="57">
                  <c:v>44846</c:v>
                </c:pt>
                <c:pt idx="58">
                  <c:v>45822</c:v>
                </c:pt>
                <c:pt idx="59">
                  <c:v>41776</c:v>
                </c:pt>
                <c:pt idx="60">
                  <c:v>40850</c:v>
                </c:pt>
              </c:numCache>
            </c:numRef>
          </c:val>
          <c:extLst>
            <c:ext xmlns:c16="http://schemas.microsoft.com/office/drawing/2014/chart" uri="{C3380CC4-5D6E-409C-BE32-E72D297353CC}">
              <c16:uniqueId val="{00000000-558B-4127-9A9F-F44A1580BFA4}"/>
            </c:ext>
          </c:extLst>
        </c:ser>
        <c:dLbls>
          <c:showLegendKey val="0"/>
          <c:showVal val="0"/>
          <c:showCatName val="0"/>
          <c:showSerName val="0"/>
          <c:showPercent val="0"/>
          <c:showBubbleSize val="0"/>
        </c:dLbls>
        <c:gapWidth val="0"/>
        <c:axId val="928850384"/>
        <c:axId val="928849600"/>
      </c:barChart>
      <c:catAx>
        <c:axId val="928850384"/>
        <c:scaling>
          <c:orientation val="minMax"/>
        </c:scaling>
        <c:delete val="0"/>
        <c:axPos val="b"/>
        <c:numFmt formatCode="General" sourceLinked="1"/>
        <c:majorTickMark val="out"/>
        <c:minorTickMark val="none"/>
        <c:tickLblPos val="nextTo"/>
        <c:crossAx val="928849600"/>
        <c:crosses val="autoZero"/>
        <c:auto val="1"/>
        <c:lblAlgn val="ctr"/>
        <c:lblOffset val="100"/>
        <c:tickLblSkip val="4"/>
        <c:tickMarkSkip val="8"/>
        <c:noMultiLvlLbl val="0"/>
      </c:catAx>
      <c:valAx>
        <c:axId val="928849600"/>
        <c:scaling>
          <c:orientation val="minMax"/>
          <c:max val="205000"/>
          <c:min val="0"/>
        </c:scaling>
        <c:delete val="0"/>
        <c:axPos val="l"/>
        <c:numFmt formatCode="#,##0" sourceLinked="1"/>
        <c:majorTickMark val="out"/>
        <c:minorTickMark val="none"/>
        <c:tickLblPos val="nextTo"/>
        <c:crossAx val="928850384"/>
        <c:crosses val="autoZero"/>
        <c:crossBetween val="between"/>
      </c:valAx>
    </c:plotArea>
    <c:plotVisOnly val="1"/>
    <c:dispBlanksAs val="gap"/>
    <c:showDLblsOverMax val="0"/>
  </c:chart>
  <c:txPr>
    <a:bodyPr/>
    <a:lstStyle/>
    <a:p>
      <a:pPr>
        <a:defRPr>
          <a:solidFill>
            <a:schemeClr val="tx2"/>
          </a:solidFil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sz="3200">
                <a:solidFill>
                  <a:schemeClr val="tx2"/>
                </a:solidFill>
                <a:latin typeface="Arial" pitchFamily="34" charset="0"/>
                <a:cs typeface="Arial" pitchFamily="34" charset="0"/>
              </a:defRPr>
            </a:pPr>
            <a:r>
              <a:rPr lang="en-US" sz="3200" b="1" i="0" baseline="0" dirty="0">
                <a:solidFill>
                  <a:schemeClr val="tx2"/>
                </a:solidFill>
              </a:rPr>
              <a:t>Cigarette Prices and Cessation</a:t>
            </a:r>
          </a:p>
          <a:p>
            <a:pPr>
              <a:defRPr sz="3200">
                <a:solidFill>
                  <a:schemeClr val="tx2"/>
                </a:solidFill>
                <a:latin typeface="Arial" pitchFamily="34" charset="0"/>
                <a:cs typeface="Arial" pitchFamily="34" charset="0"/>
              </a:defRPr>
            </a:pPr>
            <a:r>
              <a:rPr lang="en-US" sz="3200" b="1" i="0" baseline="0" dirty="0">
                <a:solidFill>
                  <a:schemeClr val="tx2"/>
                </a:solidFill>
              </a:rPr>
              <a:t>US States &amp; DC, 2009</a:t>
            </a:r>
            <a:endParaRPr lang="en-US" sz="3200" dirty="0">
              <a:solidFill>
                <a:schemeClr val="tx2"/>
              </a:solidFill>
            </a:endParaRPr>
          </a:p>
        </c:rich>
      </c:tx>
      <c:overlay val="0"/>
    </c:title>
    <c:autoTitleDeleted val="0"/>
    <c:plotArea>
      <c:layout/>
      <c:scatterChart>
        <c:scatterStyle val="lineMarker"/>
        <c:varyColors val="0"/>
        <c:ser>
          <c:idx val="0"/>
          <c:order val="0"/>
          <c:tx>
            <c:strRef>
              <c:f>'Adult Quitting'!$F$1</c:f>
              <c:strCache>
                <c:ptCount val="1"/>
                <c:pt idx="0">
                  <c:v>Average price, including generic brand, with taxes (in cents)</c:v>
                </c:pt>
              </c:strCache>
            </c:strRef>
          </c:tx>
          <c:spPr>
            <a:ln w="47625">
              <a:noFill/>
            </a:ln>
          </c:spPr>
          <c:marker>
            <c:spPr>
              <a:solidFill>
                <a:srgbClr val="FFFF00"/>
              </a:solidFill>
              <a:ln>
                <a:solidFill>
                  <a:srgbClr val="4F81BD">
                    <a:lumMod val="75000"/>
                  </a:srgbClr>
                </a:solidFill>
              </a:ln>
            </c:spPr>
          </c:marker>
          <c:trendline>
            <c:spPr>
              <a:ln w="25400">
                <a:solidFill>
                  <a:srgbClr val="FF0000"/>
                </a:solidFill>
              </a:ln>
              <a:effectLst>
                <a:outerShdw blurRad="50800" dist="38100" dir="2700000" algn="tl" rotWithShape="0">
                  <a:prstClr val="black">
                    <a:alpha val="40000"/>
                  </a:prstClr>
                </a:outerShdw>
              </a:effectLst>
            </c:spPr>
            <c:trendlineType val="linear"/>
            <c:dispRSqr val="1"/>
            <c:dispEq val="1"/>
            <c:trendlineLbl>
              <c:layout>
                <c:manualLayout>
                  <c:x val="1.4965449025515921E-2"/>
                  <c:y val="9.2744792492010827E-2"/>
                </c:manualLayout>
              </c:layout>
              <c:numFmt formatCode="General" sourceLinked="0"/>
            </c:trendlineLbl>
          </c:trendline>
          <c:xVal>
            <c:numRef>
              <c:f>'Adult Quitting'!$F$2:$F$52</c:f>
              <c:numCache>
                <c:formatCode>0.00</c:formatCode>
                <c:ptCount val="51"/>
                <c:pt idx="0">
                  <c:v>439.99215698242085</c:v>
                </c:pt>
                <c:pt idx="1">
                  <c:v>804.64837646484375</c:v>
                </c:pt>
                <c:pt idx="2">
                  <c:v>605.63336181640625</c:v>
                </c:pt>
                <c:pt idx="3">
                  <c:v>498.0333251953125</c:v>
                </c:pt>
                <c:pt idx="4">
                  <c:v>487.36666870117165</c:v>
                </c:pt>
                <c:pt idx="5">
                  <c:v>483.79998779296875</c:v>
                </c:pt>
                <c:pt idx="6">
                  <c:v>647.90002441406239</c:v>
                </c:pt>
                <c:pt idx="7">
                  <c:v>491.14999389648438</c:v>
                </c:pt>
                <c:pt idx="8">
                  <c:v>600.06665039062329</c:v>
                </c:pt>
                <c:pt idx="9">
                  <c:v>472.36666870117165</c:v>
                </c:pt>
                <c:pt idx="10">
                  <c:v>428.5</c:v>
                </c:pt>
                <c:pt idx="11">
                  <c:v>686.96667480468739</c:v>
                </c:pt>
                <c:pt idx="12">
                  <c:v>437.86666870117165</c:v>
                </c:pt>
                <c:pt idx="13">
                  <c:v>576.79791259765796</c:v>
                </c:pt>
                <c:pt idx="14">
                  <c:v>462.5333251953125</c:v>
                </c:pt>
                <c:pt idx="15">
                  <c:v>510.53335571288915</c:v>
                </c:pt>
                <c:pt idx="16">
                  <c:v>457.70001220703125</c:v>
                </c:pt>
                <c:pt idx="17">
                  <c:v>428.93331909179585</c:v>
                </c:pt>
                <c:pt idx="18">
                  <c:v>431.2333374023425</c:v>
                </c:pt>
                <c:pt idx="19">
                  <c:v>608.23333740234375</c:v>
                </c:pt>
                <c:pt idx="20">
                  <c:v>603.70001220703296</c:v>
                </c:pt>
                <c:pt idx="21">
                  <c:v>701.39996337890625</c:v>
                </c:pt>
                <c:pt idx="22">
                  <c:v>594.86669921874829</c:v>
                </c:pt>
                <c:pt idx="23">
                  <c:v>542.29998779296841</c:v>
                </c:pt>
                <c:pt idx="24">
                  <c:v>420.51666259765631</c:v>
                </c:pt>
                <c:pt idx="25">
                  <c:v>391.3519287109375</c:v>
                </c:pt>
                <c:pt idx="26">
                  <c:v>556.5</c:v>
                </c:pt>
                <c:pt idx="27">
                  <c:v>443.60000610351642</c:v>
                </c:pt>
                <c:pt idx="28">
                  <c:v>471.36666870117165</c:v>
                </c:pt>
                <c:pt idx="29">
                  <c:v>536.96667480468739</c:v>
                </c:pt>
                <c:pt idx="30">
                  <c:v>686.95001220703125</c:v>
                </c:pt>
                <c:pt idx="31">
                  <c:v>485.20001220703125</c:v>
                </c:pt>
                <c:pt idx="32">
                  <c:v>774.4798583984375</c:v>
                </c:pt>
                <c:pt idx="33">
                  <c:v>417.66665649414062</c:v>
                </c:pt>
                <c:pt idx="34">
                  <c:v>402.566650390625</c:v>
                </c:pt>
                <c:pt idx="35">
                  <c:v>515.54144287109341</c:v>
                </c:pt>
                <c:pt idx="36">
                  <c:v>491.9000244140625</c:v>
                </c:pt>
                <c:pt idx="37">
                  <c:v>488.10000610351642</c:v>
                </c:pt>
                <c:pt idx="38">
                  <c:v>503.86663818359375</c:v>
                </c:pt>
                <c:pt idx="39">
                  <c:v>719.82220458984239</c:v>
                </c:pt>
                <c:pt idx="40">
                  <c:v>380.26666259765631</c:v>
                </c:pt>
                <c:pt idx="41">
                  <c:v>520.36669921874829</c:v>
                </c:pt>
                <c:pt idx="42">
                  <c:v>439.70407104492188</c:v>
                </c:pt>
                <c:pt idx="43">
                  <c:v>525.40002441406239</c:v>
                </c:pt>
                <c:pt idx="44">
                  <c:v>450.9333496093742</c:v>
                </c:pt>
                <c:pt idx="45">
                  <c:v>630.76666259765625</c:v>
                </c:pt>
                <c:pt idx="46">
                  <c:v>439.241943359375</c:v>
                </c:pt>
                <c:pt idx="47">
                  <c:v>632.53332519531239</c:v>
                </c:pt>
                <c:pt idx="48">
                  <c:v>429.63333129882739</c:v>
                </c:pt>
                <c:pt idx="49">
                  <c:v>609.13330078125</c:v>
                </c:pt>
                <c:pt idx="50">
                  <c:v>446.4333496093742</c:v>
                </c:pt>
              </c:numCache>
            </c:numRef>
          </c:xVal>
          <c:yVal>
            <c:numRef>
              <c:f>'Adult Quitting'!$D$2:$D$52</c:f>
              <c:numCache>
                <c:formatCode>General</c:formatCode>
                <c:ptCount val="51"/>
                <c:pt idx="0">
                  <c:v>50.2</c:v>
                </c:pt>
                <c:pt idx="1">
                  <c:v>57.9</c:v>
                </c:pt>
                <c:pt idx="2">
                  <c:v>61.6</c:v>
                </c:pt>
                <c:pt idx="3">
                  <c:v>56.7</c:v>
                </c:pt>
                <c:pt idx="4">
                  <c:v>64.3</c:v>
                </c:pt>
                <c:pt idx="5">
                  <c:v>59.9</c:v>
                </c:pt>
                <c:pt idx="6">
                  <c:v>64.5</c:v>
                </c:pt>
                <c:pt idx="7">
                  <c:v>60.6</c:v>
                </c:pt>
                <c:pt idx="8">
                  <c:v>61.2</c:v>
                </c:pt>
                <c:pt idx="9">
                  <c:v>61</c:v>
                </c:pt>
                <c:pt idx="10">
                  <c:v>55.4</c:v>
                </c:pt>
                <c:pt idx="11">
                  <c:v>63.7</c:v>
                </c:pt>
                <c:pt idx="12">
                  <c:v>57.5</c:v>
                </c:pt>
                <c:pt idx="13">
                  <c:v>55.4</c:v>
                </c:pt>
                <c:pt idx="14">
                  <c:v>50.5</c:v>
                </c:pt>
                <c:pt idx="15">
                  <c:v>58.4</c:v>
                </c:pt>
                <c:pt idx="16">
                  <c:v>56.7</c:v>
                </c:pt>
                <c:pt idx="17">
                  <c:v>49.6</c:v>
                </c:pt>
                <c:pt idx="18">
                  <c:v>51.2</c:v>
                </c:pt>
                <c:pt idx="19">
                  <c:v>64.2</c:v>
                </c:pt>
                <c:pt idx="20">
                  <c:v>60.5</c:v>
                </c:pt>
                <c:pt idx="21">
                  <c:v>65.400000000000006</c:v>
                </c:pt>
                <c:pt idx="22">
                  <c:v>56.5</c:v>
                </c:pt>
                <c:pt idx="23">
                  <c:v>61.2</c:v>
                </c:pt>
                <c:pt idx="24">
                  <c:v>48.6</c:v>
                </c:pt>
                <c:pt idx="25">
                  <c:v>51.7</c:v>
                </c:pt>
                <c:pt idx="26">
                  <c:v>61</c:v>
                </c:pt>
                <c:pt idx="27">
                  <c:v>59.6</c:v>
                </c:pt>
                <c:pt idx="28">
                  <c:v>54.5</c:v>
                </c:pt>
                <c:pt idx="29">
                  <c:v>64.900000000000006</c:v>
                </c:pt>
                <c:pt idx="30">
                  <c:v>61.5</c:v>
                </c:pt>
                <c:pt idx="31">
                  <c:v>59.1</c:v>
                </c:pt>
                <c:pt idx="32">
                  <c:v>59.2</c:v>
                </c:pt>
                <c:pt idx="33">
                  <c:v>56.2</c:v>
                </c:pt>
                <c:pt idx="34">
                  <c:v>56.4</c:v>
                </c:pt>
                <c:pt idx="35">
                  <c:v>55.9</c:v>
                </c:pt>
                <c:pt idx="36">
                  <c:v>49</c:v>
                </c:pt>
                <c:pt idx="37">
                  <c:v>60.7</c:v>
                </c:pt>
                <c:pt idx="38">
                  <c:v>56.3</c:v>
                </c:pt>
                <c:pt idx="39">
                  <c:v>66.099999999999994</c:v>
                </c:pt>
                <c:pt idx="40">
                  <c:v>54.6</c:v>
                </c:pt>
                <c:pt idx="41">
                  <c:v>60.9</c:v>
                </c:pt>
                <c:pt idx="42">
                  <c:v>52.7</c:v>
                </c:pt>
                <c:pt idx="43">
                  <c:v>54.6</c:v>
                </c:pt>
                <c:pt idx="44">
                  <c:v>60.6</c:v>
                </c:pt>
                <c:pt idx="45">
                  <c:v>64.7</c:v>
                </c:pt>
                <c:pt idx="46">
                  <c:v>56</c:v>
                </c:pt>
                <c:pt idx="47">
                  <c:v>64</c:v>
                </c:pt>
                <c:pt idx="48">
                  <c:v>48.9</c:v>
                </c:pt>
                <c:pt idx="49">
                  <c:v>58.9</c:v>
                </c:pt>
                <c:pt idx="50">
                  <c:v>56.7</c:v>
                </c:pt>
              </c:numCache>
            </c:numRef>
          </c:yVal>
          <c:smooth val="0"/>
          <c:extLst>
            <c:ext xmlns:c16="http://schemas.microsoft.com/office/drawing/2014/chart" uri="{C3380CC4-5D6E-409C-BE32-E72D297353CC}">
              <c16:uniqueId val="{00000001-153E-430C-A7FB-EC271D1BCD40}"/>
            </c:ext>
          </c:extLst>
        </c:ser>
        <c:dLbls>
          <c:showLegendKey val="0"/>
          <c:showVal val="0"/>
          <c:showCatName val="0"/>
          <c:showSerName val="0"/>
          <c:showPercent val="0"/>
          <c:showBubbleSize val="0"/>
        </c:dLbls>
        <c:axId val="928848816"/>
        <c:axId val="928848424"/>
      </c:scatterChart>
      <c:valAx>
        <c:axId val="928848816"/>
        <c:scaling>
          <c:orientation val="minMax"/>
          <c:min val="350"/>
        </c:scaling>
        <c:delete val="0"/>
        <c:axPos val="b"/>
        <c:title>
          <c:tx>
            <c:rich>
              <a:bodyPr/>
              <a:lstStyle/>
              <a:p>
                <a:pPr>
                  <a:defRPr sz="1200"/>
                </a:pPr>
                <a:r>
                  <a:rPr lang="en-US" dirty="0"/>
                  <a:t>Average price</a:t>
                </a:r>
                <a:r>
                  <a:rPr lang="en-US" baseline="0" dirty="0"/>
                  <a:t> </a:t>
                </a:r>
                <a:r>
                  <a:rPr lang="en-US" dirty="0"/>
                  <a:t>(in cents)</a:t>
                </a:r>
              </a:p>
            </c:rich>
          </c:tx>
          <c:overlay val="0"/>
        </c:title>
        <c:numFmt formatCode="General" sourceLinked="0"/>
        <c:majorTickMark val="out"/>
        <c:minorTickMark val="none"/>
        <c:tickLblPos val="nextTo"/>
        <c:crossAx val="928848424"/>
        <c:crosses val="autoZero"/>
        <c:crossBetween val="midCat"/>
      </c:valAx>
      <c:valAx>
        <c:axId val="928848424"/>
        <c:scaling>
          <c:orientation val="minMax"/>
          <c:min val="45"/>
        </c:scaling>
        <c:delete val="0"/>
        <c:axPos val="l"/>
        <c:title>
          <c:tx>
            <c:rich>
              <a:bodyPr/>
              <a:lstStyle/>
              <a:p>
                <a:pPr>
                  <a:defRPr sz="1200"/>
                </a:pPr>
                <a:r>
                  <a:rPr lang="en-US" dirty="0"/>
                  <a:t> % Ever Smokers Who Have Quit</a:t>
                </a:r>
              </a:p>
            </c:rich>
          </c:tx>
          <c:overlay val="0"/>
        </c:title>
        <c:numFmt formatCode="General" sourceLinked="0"/>
        <c:majorTickMark val="out"/>
        <c:minorTickMark val="none"/>
        <c:tickLblPos val="nextTo"/>
        <c:crossAx val="928848816"/>
        <c:crosses val="autoZero"/>
        <c:crossBetween val="midCat"/>
      </c:valAx>
      <c:spPr>
        <a:noFill/>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pPr>
            <a:r>
              <a:rPr lang="en-US" sz="2000" b="1" dirty="0"/>
              <a:t>Cigarette Price and Youth Smoking Prevalence</a:t>
            </a:r>
          </a:p>
          <a:p>
            <a:pPr>
              <a:defRPr sz="2000" b="1"/>
            </a:pPr>
            <a:r>
              <a:rPr lang="en-US" sz="1800" b="1" dirty="0"/>
              <a:t>High School Seniors, United States, 1990-2018</a:t>
            </a:r>
          </a:p>
        </c:rich>
      </c:tx>
      <c:layout>
        <c:manualLayout>
          <c:xMode val="edge"/>
          <c:yMode val="edge"/>
          <c:x val="0.14983351831298558"/>
          <c:y val="1.9575856443719463E-2"/>
        </c:manualLayout>
      </c:layout>
      <c:overlay val="0"/>
      <c:spPr>
        <a:noFill/>
        <a:ln w="25400">
          <a:noFill/>
        </a:ln>
      </c:spPr>
    </c:title>
    <c:autoTitleDeleted val="0"/>
    <c:plotArea>
      <c:layout>
        <c:manualLayout>
          <c:layoutTarget val="inner"/>
          <c:xMode val="edge"/>
          <c:yMode val="edge"/>
          <c:x val="0.10543840177580466"/>
          <c:y val="0.15497553017944579"/>
          <c:w val="0.81058083610802922"/>
          <c:h val="0.69168026101141922"/>
        </c:manualLayout>
      </c:layout>
      <c:lineChart>
        <c:grouping val="standard"/>
        <c:varyColors val="0"/>
        <c:ser>
          <c:idx val="1"/>
          <c:order val="0"/>
          <c:tx>
            <c:v>Cigarette Price</c:v>
          </c:tx>
          <c:spPr>
            <a:ln w="31750">
              <a:solidFill>
                <a:srgbClr val="00B050"/>
              </a:solidFill>
              <a:prstDash val="solid"/>
            </a:ln>
          </c:spPr>
          <c:marker>
            <c:symbol val="none"/>
          </c:marker>
          <c:cat>
            <c:numRef>
              <c:f>data!$A$22:$A$50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data!$O$22:$O$50</c:f>
              <c:numCache>
                <c:formatCode>"$"#,##0.00</c:formatCode>
                <c:ptCount val="29"/>
                <c:pt idx="0">
                  <c:v>2.9362974375512749</c:v>
                </c:pt>
                <c:pt idx="1">
                  <c:v>3.148575951360912</c:v>
                </c:pt>
                <c:pt idx="2">
                  <c:v>3.4206189438365806</c:v>
                </c:pt>
                <c:pt idx="3">
                  <c:v>3.3596768135179391</c:v>
                </c:pt>
                <c:pt idx="4">
                  <c:v>3.1049193033082627</c:v>
                </c:pt>
                <c:pt idx="5">
                  <c:v>3.1268021990584902</c:v>
                </c:pt>
                <c:pt idx="6">
                  <c:v>3.1082985190231964</c:v>
                </c:pt>
                <c:pt idx="7">
                  <c:v>3.136923766481936</c:v>
                </c:pt>
                <c:pt idx="8">
                  <c:v>3.3229160311029098</c:v>
                </c:pt>
                <c:pt idx="9">
                  <c:v>3.9400210372885356</c:v>
                </c:pt>
                <c:pt idx="10">
                  <c:v>4.6244519848059387</c:v>
                </c:pt>
                <c:pt idx="11">
                  <c:v>4.8591864137092777</c:v>
                </c:pt>
                <c:pt idx="12">
                  <c:v>5.2340417020387342</c:v>
                </c:pt>
                <c:pt idx="13">
                  <c:v>5.478307250700178</c:v>
                </c:pt>
                <c:pt idx="14">
                  <c:v>5.4142389778752067</c:v>
                </c:pt>
                <c:pt idx="15">
                  <c:v>5.3583636077140344</c:v>
                </c:pt>
                <c:pt idx="16">
                  <c:v>5.3396379701852341</c:v>
                </c:pt>
                <c:pt idx="17">
                  <c:v>5.3474503627185985</c:v>
                </c:pt>
                <c:pt idx="18">
                  <c:v>5.4640411862464706</c:v>
                </c:pt>
                <c:pt idx="19">
                  <c:v>5.9797715329124141</c:v>
                </c:pt>
                <c:pt idx="20">
                  <c:v>6.6930842885730621</c:v>
                </c:pt>
                <c:pt idx="21">
                  <c:v>6.7677893539745195</c:v>
                </c:pt>
                <c:pt idx="22">
                  <c:v>6.641838608664786</c:v>
                </c:pt>
                <c:pt idx="23">
                  <c:v>6.6262806343187854</c:v>
                </c:pt>
                <c:pt idx="24">
                  <c:v>6.6741166891704129</c:v>
                </c:pt>
                <c:pt idx="25">
                  <c:v>6.7108257484193752</c:v>
                </c:pt>
                <c:pt idx="26">
                  <c:v>6.7286887541795863</c:v>
                </c:pt>
                <c:pt idx="27">
                  <c:v>6.7772731038535525</c:v>
                </c:pt>
                <c:pt idx="28">
                  <c:v>6.9137267499574904</c:v>
                </c:pt>
              </c:numCache>
            </c:numRef>
          </c:val>
          <c:smooth val="0"/>
          <c:extLst>
            <c:ext xmlns:c16="http://schemas.microsoft.com/office/drawing/2014/chart" uri="{C3380CC4-5D6E-409C-BE32-E72D297353CC}">
              <c16:uniqueId val="{00000000-847D-4E4A-A9C6-F09A5B1E418D}"/>
            </c:ext>
          </c:extLst>
        </c:ser>
        <c:dLbls>
          <c:showLegendKey val="0"/>
          <c:showVal val="0"/>
          <c:showCatName val="0"/>
          <c:showSerName val="0"/>
          <c:showPercent val="0"/>
          <c:showBubbleSize val="0"/>
        </c:dLbls>
        <c:marker val="1"/>
        <c:smooth val="0"/>
        <c:axId val="56063104"/>
        <c:axId val="56065024"/>
      </c:lineChart>
      <c:lineChart>
        <c:grouping val="standard"/>
        <c:varyColors val="0"/>
        <c:ser>
          <c:idx val="0"/>
          <c:order val="1"/>
          <c:tx>
            <c:v>12th grade prevalence</c:v>
          </c:tx>
          <c:spPr>
            <a:ln w="31750">
              <a:solidFill>
                <a:srgbClr val="FFC000"/>
              </a:solidFill>
              <a:prstDash val="solid"/>
            </a:ln>
          </c:spPr>
          <c:marker>
            <c:symbol val="none"/>
          </c:marker>
          <c:cat>
            <c:numRef>
              <c:f>data!$A$22:$A$49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data!$S$22:$S$50</c:f>
              <c:numCache>
                <c:formatCode>General</c:formatCode>
                <c:ptCount val="29"/>
                <c:pt idx="0">
                  <c:v>29.4</c:v>
                </c:pt>
                <c:pt idx="1">
                  <c:v>28.3</c:v>
                </c:pt>
                <c:pt idx="2">
                  <c:v>27.8</c:v>
                </c:pt>
                <c:pt idx="3">
                  <c:v>29.9</c:v>
                </c:pt>
                <c:pt idx="4">
                  <c:v>31.2</c:v>
                </c:pt>
                <c:pt idx="5">
                  <c:v>33.5</c:v>
                </c:pt>
                <c:pt idx="6">
                  <c:v>34</c:v>
                </c:pt>
                <c:pt idx="7">
                  <c:v>36.5</c:v>
                </c:pt>
                <c:pt idx="8">
                  <c:v>35.1</c:v>
                </c:pt>
                <c:pt idx="9">
                  <c:v>34.6</c:v>
                </c:pt>
                <c:pt idx="10">
                  <c:v>31.4</c:v>
                </c:pt>
                <c:pt idx="11">
                  <c:v>29.5</c:v>
                </c:pt>
                <c:pt idx="12">
                  <c:v>26.7</c:v>
                </c:pt>
                <c:pt idx="13">
                  <c:v>24.4</c:v>
                </c:pt>
                <c:pt idx="14">
                  <c:v>25</c:v>
                </c:pt>
                <c:pt idx="15">
                  <c:v>23.2</c:v>
                </c:pt>
                <c:pt idx="16">
                  <c:v>21.6</c:v>
                </c:pt>
                <c:pt idx="17">
                  <c:v>21.3</c:v>
                </c:pt>
                <c:pt idx="18">
                  <c:v>20.399999999999999</c:v>
                </c:pt>
                <c:pt idx="19">
                  <c:v>20.100000000000001</c:v>
                </c:pt>
                <c:pt idx="20">
                  <c:v>19.2</c:v>
                </c:pt>
                <c:pt idx="21">
                  <c:v>18.7</c:v>
                </c:pt>
                <c:pt idx="22">
                  <c:v>17.100000000000001</c:v>
                </c:pt>
                <c:pt idx="23">
                  <c:v>16.3</c:v>
                </c:pt>
                <c:pt idx="24">
                  <c:v>13.6</c:v>
                </c:pt>
                <c:pt idx="25">
                  <c:v>11.4</c:v>
                </c:pt>
                <c:pt idx="26">
                  <c:v>10.5</c:v>
                </c:pt>
                <c:pt idx="27">
                  <c:v>9.6999999999999993</c:v>
                </c:pt>
                <c:pt idx="28">
                  <c:v>7.6</c:v>
                </c:pt>
              </c:numCache>
            </c:numRef>
          </c:val>
          <c:smooth val="0"/>
          <c:extLst>
            <c:ext xmlns:c16="http://schemas.microsoft.com/office/drawing/2014/chart" uri="{C3380CC4-5D6E-409C-BE32-E72D297353CC}">
              <c16:uniqueId val="{00000001-847D-4E4A-A9C6-F09A5B1E418D}"/>
            </c:ext>
          </c:extLst>
        </c:ser>
        <c:dLbls>
          <c:showLegendKey val="0"/>
          <c:showVal val="0"/>
          <c:showCatName val="0"/>
          <c:showSerName val="0"/>
          <c:showPercent val="0"/>
          <c:showBubbleSize val="0"/>
        </c:dLbls>
        <c:marker val="1"/>
        <c:smooth val="0"/>
        <c:axId val="56075392"/>
        <c:axId val="56076928"/>
      </c:lineChart>
      <c:catAx>
        <c:axId val="56063104"/>
        <c:scaling>
          <c:orientation val="minMax"/>
        </c:scaling>
        <c:delete val="0"/>
        <c:axPos val="b"/>
        <c:title>
          <c:tx>
            <c:rich>
              <a:bodyPr/>
              <a:lstStyle/>
              <a:p>
                <a:pPr>
                  <a:defRPr/>
                </a:pPr>
                <a:r>
                  <a:rPr lang="en-US"/>
                  <a:t>Year</a:t>
                </a:r>
              </a:p>
            </c:rich>
          </c:tx>
          <c:layout>
            <c:manualLayout>
              <c:xMode val="edge"/>
              <c:yMode val="edge"/>
              <c:x val="0.49167591564927976"/>
              <c:y val="0.89722675367047444"/>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a:pPr>
            <a:endParaRPr lang="en-US"/>
          </a:p>
        </c:txPr>
        <c:crossAx val="56065024"/>
        <c:crosses val="autoZero"/>
        <c:auto val="0"/>
        <c:lblAlgn val="ctr"/>
        <c:lblOffset val="100"/>
        <c:tickLblSkip val="3"/>
        <c:tickMarkSkip val="1"/>
        <c:noMultiLvlLbl val="0"/>
      </c:catAx>
      <c:valAx>
        <c:axId val="56065024"/>
        <c:scaling>
          <c:orientation val="minMax"/>
          <c:max val="7"/>
          <c:min val="2.75"/>
        </c:scaling>
        <c:delete val="0"/>
        <c:axPos val="l"/>
        <c:title>
          <c:tx>
            <c:rich>
              <a:bodyPr/>
              <a:lstStyle/>
              <a:p>
                <a:pPr>
                  <a:defRPr/>
                </a:pPr>
                <a:r>
                  <a:rPr lang="en-US"/>
                  <a:t>Price per Pack (2018 Dollars)</a:t>
                </a:r>
              </a:p>
            </c:rich>
          </c:tx>
          <c:layout>
            <c:manualLayout>
              <c:xMode val="edge"/>
              <c:yMode val="edge"/>
              <c:x val="1.3318534961154272E-2"/>
              <c:y val="0.34910277324632982"/>
            </c:manualLayout>
          </c:layout>
          <c:overlay val="0"/>
          <c:spPr>
            <a:noFill/>
            <a:ln w="25400">
              <a:noFill/>
            </a:ln>
          </c:spPr>
        </c:title>
        <c:numFmt formatCode="&quot;$&quot;#,##0.00" sourceLinked="1"/>
        <c:majorTickMark val="cross"/>
        <c:minorTickMark val="none"/>
        <c:tickLblPos val="nextTo"/>
        <c:spPr>
          <a:ln w="3175">
            <a:solidFill>
              <a:srgbClr val="000000"/>
            </a:solidFill>
            <a:prstDash val="solid"/>
          </a:ln>
        </c:spPr>
        <c:txPr>
          <a:bodyPr rot="0" vert="horz"/>
          <a:lstStyle/>
          <a:p>
            <a:pPr>
              <a:defRPr/>
            </a:pPr>
            <a:endParaRPr lang="en-US"/>
          </a:p>
        </c:txPr>
        <c:crossAx val="56063104"/>
        <c:crosses val="autoZero"/>
        <c:crossBetween val="between"/>
        <c:majorUnit val="0.75000000000000144"/>
        <c:minorUnit val="0.25"/>
      </c:valAx>
      <c:catAx>
        <c:axId val="56075392"/>
        <c:scaling>
          <c:orientation val="minMax"/>
        </c:scaling>
        <c:delete val="1"/>
        <c:axPos val="b"/>
        <c:numFmt formatCode="General" sourceLinked="1"/>
        <c:majorTickMark val="out"/>
        <c:minorTickMark val="none"/>
        <c:tickLblPos val="none"/>
        <c:crossAx val="56076928"/>
        <c:crossesAt val="16"/>
        <c:auto val="0"/>
        <c:lblAlgn val="ctr"/>
        <c:lblOffset val="100"/>
        <c:noMultiLvlLbl val="0"/>
      </c:catAx>
      <c:valAx>
        <c:axId val="56076928"/>
        <c:scaling>
          <c:orientation val="minMax"/>
          <c:max val="37"/>
          <c:min val="7.5"/>
        </c:scaling>
        <c:delete val="0"/>
        <c:axPos val="r"/>
        <c:title>
          <c:tx>
            <c:rich>
              <a:bodyPr/>
              <a:lstStyle/>
              <a:p>
                <a:pPr>
                  <a:defRPr/>
                </a:pPr>
                <a:r>
                  <a:rPr lang="en-US"/>
                  <a:t>Smoking Prevalence, 12th Grade Students</a:t>
                </a:r>
              </a:p>
              <a:p>
                <a:pPr>
                  <a:defRPr/>
                </a:pPr>
                <a:endParaRPr lang="en-US"/>
              </a:p>
            </c:rich>
          </c:tx>
          <c:layout>
            <c:manualLayout>
              <c:xMode val="edge"/>
              <c:yMode val="edge"/>
              <c:x val="0.9611542730299667"/>
              <c:y val="0.29635671560630827"/>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a:pPr>
            <a:endParaRPr lang="en-US"/>
          </a:p>
        </c:txPr>
        <c:crossAx val="56075392"/>
        <c:crosses val="max"/>
        <c:crossBetween val="between"/>
        <c:minorUnit val="3"/>
      </c:valAx>
      <c:spPr>
        <a:noFill/>
        <a:ln w="12700">
          <a:solidFill>
            <a:srgbClr val="808080"/>
          </a:solidFill>
          <a:prstDash val="solid"/>
        </a:ln>
      </c:spPr>
    </c:plotArea>
    <c:legend>
      <c:legendPos val="b"/>
      <c:layout>
        <c:manualLayout>
          <c:xMode val="edge"/>
          <c:yMode val="edge"/>
          <c:x val="3.7735849056603897E-2"/>
          <c:y val="0.94453507340946163"/>
          <c:w val="0.94450610432852389"/>
          <c:h val="4.8939641109298562E-2"/>
        </c:manualLayout>
      </c:layout>
      <c:overlay val="0"/>
      <c:spPr>
        <a:solidFill>
          <a:srgbClr val="FFFFFF"/>
        </a:solidFill>
        <a:ln w="3175">
          <a:noFill/>
          <a:prstDash val="solid"/>
        </a:ln>
      </c:spPr>
    </c:legend>
    <c:plotVisOnly val="1"/>
    <c:dispBlanksAs val="gap"/>
    <c:showDLblsOverMax val="0"/>
  </c:chart>
  <c:spPr>
    <a:noFill/>
    <a:ln w="9525">
      <a:noFill/>
    </a:ln>
  </c:spPr>
  <c:txPr>
    <a:bodyPr/>
    <a:lstStyle/>
    <a:p>
      <a:pPr>
        <a:defRPr sz="1000" b="0" i="0" u="none" strike="noStrike" baseline="0">
          <a:solidFill>
            <a:schemeClr val="tx2"/>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Cigarette Tax Rate and Tax Revenues</a:t>
            </a:r>
          </a:p>
          <a:p>
            <a:pPr>
              <a:defRPr sz="2400" b="1"/>
            </a:pPr>
            <a:r>
              <a:rPr lang="en-US" sz="2400" b="1"/>
              <a:t>Hawaii, FY1960-FY2018</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v>Tax Revenues (1000s)</c:v>
          </c:tx>
          <c:spPr>
            <a:solidFill>
              <a:schemeClr val="accent1"/>
            </a:solidFill>
            <a:ln>
              <a:solidFill>
                <a:schemeClr val="tx2"/>
              </a:solidFill>
            </a:ln>
            <a:effectLst/>
          </c:spPr>
          <c:invertIfNegative val="0"/>
          <c:cat>
            <c:numRef>
              <c:f>HI!$A$29:$A$87</c:f>
              <c:numCache>
                <c:formatCode>General</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cat>
          <c:val>
            <c:numRef>
              <c:f>HI!$H$29:$H$87</c:f>
              <c:numCache>
                <c:formatCode>#,##0</c:formatCode>
                <c:ptCount val="59"/>
                <c:pt idx="0">
                  <c:v>1725</c:v>
                </c:pt>
                <c:pt idx="1">
                  <c:v>1967</c:v>
                </c:pt>
                <c:pt idx="2">
                  <c:v>2053</c:v>
                </c:pt>
                <c:pt idx="3">
                  <c:v>2074</c:v>
                </c:pt>
                <c:pt idx="4">
                  <c:v>2060</c:v>
                </c:pt>
                <c:pt idx="5">
                  <c:v>2279</c:v>
                </c:pt>
                <c:pt idx="6">
                  <c:v>3252</c:v>
                </c:pt>
                <c:pt idx="7">
                  <c:v>4178</c:v>
                </c:pt>
                <c:pt idx="8">
                  <c:v>4475</c:v>
                </c:pt>
                <c:pt idx="9">
                  <c:v>4856</c:v>
                </c:pt>
                <c:pt idx="10">
                  <c:v>5219</c:v>
                </c:pt>
                <c:pt idx="11">
                  <c:v>5786</c:v>
                </c:pt>
                <c:pt idx="12">
                  <c:v>5871</c:v>
                </c:pt>
                <c:pt idx="13">
                  <c:v>6406</c:v>
                </c:pt>
                <c:pt idx="14">
                  <c:v>7430</c:v>
                </c:pt>
                <c:pt idx="15">
                  <c:v>7825</c:v>
                </c:pt>
                <c:pt idx="16">
                  <c:v>8603</c:v>
                </c:pt>
                <c:pt idx="17">
                  <c:v>9275</c:v>
                </c:pt>
                <c:pt idx="18">
                  <c:v>9875</c:v>
                </c:pt>
                <c:pt idx="19">
                  <c:v>10652</c:v>
                </c:pt>
                <c:pt idx="20">
                  <c:v>11447</c:v>
                </c:pt>
                <c:pt idx="21">
                  <c:v>12388</c:v>
                </c:pt>
                <c:pt idx="22">
                  <c:v>12586</c:v>
                </c:pt>
                <c:pt idx="23">
                  <c:v>15803</c:v>
                </c:pt>
                <c:pt idx="24">
                  <c:v>17853</c:v>
                </c:pt>
                <c:pt idx="25">
                  <c:v>17552</c:v>
                </c:pt>
                <c:pt idx="26">
                  <c:v>17704</c:v>
                </c:pt>
                <c:pt idx="27">
                  <c:v>17141</c:v>
                </c:pt>
                <c:pt idx="28">
                  <c:v>19018</c:v>
                </c:pt>
                <c:pt idx="29">
                  <c:v>21837</c:v>
                </c:pt>
                <c:pt idx="30">
                  <c:v>21051</c:v>
                </c:pt>
                <c:pt idx="31">
                  <c:v>25656</c:v>
                </c:pt>
                <c:pt idx="32">
                  <c:v>26477</c:v>
                </c:pt>
                <c:pt idx="33">
                  <c:v>28572</c:v>
                </c:pt>
                <c:pt idx="34">
                  <c:v>30019</c:v>
                </c:pt>
                <c:pt idx="35">
                  <c:v>32379</c:v>
                </c:pt>
                <c:pt idx="36">
                  <c:v>36741</c:v>
                </c:pt>
                <c:pt idx="37">
                  <c:v>34959</c:v>
                </c:pt>
                <c:pt idx="38">
                  <c:v>32418</c:v>
                </c:pt>
                <c:pt idx="39">
                  <c:v>38865</c:v>
                </c:pt>
                <c:pt idx="40">
                  <c:v>40049</c:v>
                </c:pt>
                <c:pt idx="41">
                  <c:v>51825</c:v>
                </c:pt>
                <c:pt idx="42">
                  <c:v>62609</c:v>
                </c:pt>
                <c:pt idx="43">
                  <c:v>70586</c:v>
                </c:pt>
                <c:pt idx="44">
                  <c:v>77542</c:v>
                </c:pt>
                <c:pt idx="45">
                  <c:v>83135</c:v>
                </c:pt>
                <c:pt idx="46">
                  <c:v>85702</c:v>
                </c:pt>
                <c:pt idx="47">
                  <c:v>88772</c:v>
                </c:pt>
                <c:pt idx="48">
                  <c:v>101560</c:v>
                </c:pt>
                <c:pt idx="49">
                  <c:v>104434</c:v>
                </c:pt>
                <c:pt idx="50">
                  <c:v>119927</c:v>
                </c:pt>
                <c:pt idx="51">
                  <c:v>135647</c:v>
                </c:pt>
                <c:pt idx="52">
                  <c:v>130995</c:v>
                </c:pt>
                <c:pt idx="53">
                  <c:v>120096</c:v>
                </c:pt>
                <c:pt idx="54">
                  <c:v>114112</c:v>
                </c:pt>
                <c:pt idx="55">
                  <c:v>121630</c:v>
                </c:pt>
                <c:pt idx="56">
                  <c:v>116383</c:v>
                </c:pt>
                <c:pt idx="57">
                  <c:v>114926</c:v>
                </c:pt>
                <c:pt idx="58">
                  <c:v>110763</c:v>
                </c:pt>
              </c:numCache>
            </c:numRef>
          </c:val>
          <c:extLst>
            <c:ext xmlns:c16="http://schemas.microsoft.com/office/drawing/2014/chart" uri="{C3380CC4-5D6E-409C-BE32-E72D297353CC}">
              <c16:uniqueId val="{00000000-C30F-4770-9A46-FDC04A350E7E}"/>
            </c:ext>
          </c:extLst>
        </c:ser>
        <c:dLbls>
          <c:showLegendKey val="0"/>
          <c:showVal val="0"/>
          <c:showCatName val="0"/>
          <c:showSerName val="0"/>
          <c:showPercent val="0"/>
          <c:showBubbleSize val="0"/>
        </c:dLbls>
        <c:gapWidth val="0"/>
        <c:axId val="525827960"/>
        <c:axId val="525828616"/>
      </c:barChart>
      <c:lineChart>
        <c:grouping val="standard"/>
        <c:varyColors val="0"/>
        <c:ser>
          <c:idx val="0"/>
          <c:order val="0"/>
          <c:tx>
            <c:v>Tax per Pack</c:v>
          </c:tx>
          <c:spPr>
            <a:ln w="38100" cap="rnd">
              <a:solidFill>
                <a:schemeClr val="tx2"/>
              </a:solidFill>
              <a:round/>
            </a:ln>
            <a:effectLst/>
          </c:spPr>
          <c:marker>
            <c:symbol val="none"/>
          </c:marker>
          <c:cat>
            <c:numRef>
              <c:f>HI!$A$29:$A$87</c:f>
              <c:numCache>
                <c:formatCode>General</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cat>
          <c:val>
            <c:numRef>
              <c:f>HI!$G$29:$G$87</c:f>
              <c:numCache>
                <c:formatCode>General</c:formatCode>
                <c:ptCount val="59"/>
                <c:pt idx="0">
                  <c:v>3.4</c:v>
                </c:pt>
                <c:pt idx="1">
                  <c:v>3.9</c:v>
                </c:pt>
                <c:pt idx="2">
                  <c:v>3.9</c:v>
                </c:pt>
                <c:pt idx="3">
                  <c:v>3.9</c:v>
                </c:pt>
                <c:pt idx="4">
                  <c:v>3.9</c:v>
                </c:pt>
                <c:pt idx="5">
                  <c:v>3.9</c:v>
                </c:pt>
                <c:pt idx="6">
                  <c:v>8</c:v>
                </c:pt>
                <c:pt idx="7">
                  <c:v>8</c:v>
                </c:pt>
                <c:pt idx="8">
                  <c:v>8</c:v>
                </c:pt>
                <c:pt idx="9">
                  <c:v>8</c:v>
                </c:pt>
                <c:pt idx="10">
                  <c:v>8</c:v>
                </c:pt>
                <c:pt idx="11">
                  <c:v>8.5</c:v>
                </c:pt>
                <c:pt idx="12">
                  <c:v>9.5</c:v>
                </c:pt>
                <c:pt idx="13">
                  <c:v>10</c:v>
                </c:pt>
                <c:pt idx="14">
                  <c:v>10</c:v>
                </c:pt>
                <c:pt idx="15">
                  <c:v>10</c:v>
                </c:pt>
                <c:pt idx="16">
                  <c:v>10</c:v>
                </c:pt>
                <c:pt idx="17">
                  <c:v>10.5</c:v>
                </c:pt>
                <c:pt idx="18">
                  <c:v>11.5</c:v>
                </c:pt>
                <c:pt idx="19">
                  <c:v>12.75</c:v>
                </c:pt>
                <c:pt idx="20">
                  <c:v>13.75</c:v>
                </c:pt>
                <c:pt idx="21">
                  <c:v>14.5</c:v>
                </c:pt>
                <c:pt idx="22">
                  <c:v>16</c:v>
                </c:pt>
                <c:pt idx="23">
                  <c:v>19</c:v>
                </c:pt>
                <c:pt idx="24">
                  <c:v>22</c:v>
                </c:pt>
                <c:pt idx="25">
                  <c:v>23.5</c:v>
                </c:pt>
                <c:pt idx="26">
                  <c:v>26</c:v>
                </c:pt>
                <c:pt idx="27">
                  <c:v>28.5</c:v>
                </c:pt>
                <c:pt idx="28">
                  <c:v>31</c:v>
                </c:pt>
                <c:pt idx="29">
                  <c:v>34.5</c:v>
                </c:pt>
                <c:pt idx="30">
                  <c:v>39</c:v>
                </c:pt>
                <c:pt idx="31">
                  <c:v>44.5</c:v>
                </c:pt>
                <c:pt idx="32">
                  <c:v>48.5</c:v>
                </c:pt>
                <c:pt idx="33">
                  <c:v>51</c:v>
                </c:pt>
                <c:pt idx="34">
                  <c:v>60</c:v>
                </c:pt>
                <c:pt idx="35">
                  <c:v>60</c:v>
                </c:pt>
                <c:pt idx="36">
                  <c:v>60</c:v>
                </c:pt>
                <c:pt idx="37">
                  <c:v>60</c:v>
                </c:pt>
                <c:pt idx="38">
                  <c:v>85</c:v>
                </c:pt>
                <c:pt idx="39">
                  <c:v>100</c:v>
                </c:pt>
                <c:pt idx="40">
                  <c:v>100</c:v>
                </c:pt>
                <c:pt idx="41">
                  <c:v>100</c:v>
                </c:pt>
                <c:pt idx="42">
                  <c:v>100</c:v>
                </c:pt>
                <c:pt idx="43">
                  <c:v>115</c:v>
                </c:pt>
                <c:pt idx="44">
                  <c:v>130.83333333333331</c:v>
                </c:pt>
                <c:pt idx="45">
                  <c:v>140</c:v>
                </c:pt>
                <c:pt idx="46">
                  <c:v>140</c:v>
                </c:pt>
                <c:pt idx="47">
                  <c:v>155</c:v>
                </c:pt>
                <c:pt idx="48">
                  <c:v>175</c:v>
                </c:pt>
                <c:pt idx="49" formatCode="0">
                  <c:v>195</c:v>
                </c:pt>
                <c:pt idx="50">
                  <c:v>260</c:v>
                </c:pt>
                <c:pt idx="51">
                  <c:v>300</c:v>
                </c:pt>
                <c:pt idx="52">
                  <c:v>320</c:v>
                </c:pt>
                <c:pt idx="53">
                  <c:v>320</c:v>
                </c:pt>
                <c:pt idx="54">
                  <c:v>320</c:v>
                </c:pt>
                <c:pt idx="55">
                  <c:v>320</c:v>
                </c:pt>
                <c:pt idx="56">
                  <c:v>320</c:v>
                </c:pt>
                <c:pt idx="57">
                  <c:v>320</c:v>
                </c:pt>
                <c:pt idx="58">
                  <c:v>320</c:v>
                </c:pt>
              </c:numCache>
            </c:numRef>
          </c:val>
          <c:smooth val="0"/>
          <c:extLst>
            <c:ext xmlns:c16="http://schemas.microsoft.com/office/drawing/2014/chart" uri="{C3380CC4-5D6E-409C-BE32-E72D297353CC}">
              <c16:uniqueId val="{00000001-C30F-4770-9A46-FDC04A350E7E}"/>
            </c:ext>
          </c:extLst>
        </c:ser>
        <c:dLbls>
          <c:showLegendKey val="0"/>
          <c:showVal val="0"/>
          <c:showCatName val="0"/>
          <c:showSerName val="0"/>
          <c:showPercent val="0"/>
          <c:showBubbleSize val="0"/>
        </c:dLbls>
        <c:marker val="1"/>
        <c:smooth val="0"/>
        <c:axId val="534362824"/>
        <c:axId val="534361512"/>
      </c:lineChart>
      <c:catAx>
        <c:axId val="534362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61512"/>
        <c:crosses val="autoZero"/>
        <c:auto val="1"/>
        <c:lblAlgn val="ctr"/>
        <c:lblOffset val="100"/>
        <c:tickLblSkip val="3"/>
        <c:noMultiLvlLbl val="0"/>
      </c:catAx>
      <c:valAx>
        <c:axId val="53436151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Tax, Cents per Pack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62824"/>
        <c:crosses val="autoZero"/>
        <c:crossBetween val="between"/>
      </c:valAx>
      <c:valAx>
        <c:axId val="525828616"/>
        <c:scaling>
          <c:orientation val="minMax"/>
          <c:max val="14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Tax Revenues, $1,000s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5827960"/>
        <c:crosses val="max"/>
        <c:crossBetween val="between"/>
      </c:valAx>
      <c:catAx>
        <c:axId val="525827960"/>
        <c:scaling>
          <c:orientation val="minMax"/>
        </c:scaling>
        <c:delete val="1"/>
        <c:axPos val="b"/>
        <c:numFmt formatCode="General" sourceLinked="1"/>
        <c:majorTickMark val="out"/>
        <c:minorTickMark val="none"/>
        <c:tickLblPos val="nextTo"/>
        <c:crossAx val="5258286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sz="2000"/>
            </a:pPr>
            <a:r>
              <a:rPr lang="en-US" sz="2000"/>
              <a:t>State Tobacco Control Program</a:t>
            </a:r>
          </a:p>
          <a:p>
            <a:pPr>
              <a:defRPr sz="2000"/>
            </a:pPr>
            <a:r>
              <a:rPr lang="en-US" sz="2000"/>
              <a:t>Funding and Youth Smoking Prevalence, United States, 1991-2009</a:t>
            </a:r>
          </a:p>
        </c:rich>
      </c:tx>
      <c:overlay val="0"/>
    </c:title>
    <c:autoTitleDeleted val="0"/>
    <c:plotArea>
      <c:layout/>
      <c:lineChart>
        <c:grouping val="standard"/>
        <c:varyColors val="0"/>
        <c:ser>
          <c:idx val="0"/>
          <c:order val="0"/>
          <c:tx>
            <c:v>total state program funding</c:v>
          </c:tx>
          <c:spPr>
            <a:ln w="38100">
              <a:solidFill>
                <a:srgbClr val="FFC000"/>
              </a:solidFill>
            </a:ln>
          </c:spPr>
          <c:marker>
            <c:symbol val="none"/>
          </c:marker>
          <c:cat>
            <c:numRef>
              <c:f>funds_smoking!$A$18:$A$36</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funds_smoking!$B$18:$B$36</c:f>
              <c:numCache>
                <c:formatCode>General</c:formatCode>
                <c:ptCount val="19"/>
                <c:pt idx="0">
                  <c:v>233.8048095703125</c:v>
                </c:pt>
                <c:pt idx="1">
                  <c:v>106.39183044433599</c:v>
                </c:pt>
                <c:pt idx="2">
                  <c:v>160.45013427734381</c:v>
                </c:pt>
                <c:pt idx="3">
                  <c:v>260.37789916992278</c:v>
                </c:pt>
                <c:pt idx="4">
                  <c:v>222.24787902831972</c:v>
                </c:pt>
                <c:pt idx="5">
                  <c:v>229.05734252929688</c:v>
                </c:pt>
                <c:pt idx="6">
                  <c:v>333.18408203125205</c:v>
                </c:pt>
                <c:pt idx="7">
                  <c:v>358.77517700195199</c:v>
                </c:pt>
                <c:pt idx="8">
                  <c:v>451.85940551757812</c:v>
                </c:pt>
                <c:pt idx="9">
                  <c:v>574.73840332031352</c:v>
                </c:pt>
                <c:pt idx="10">
                  <c:v>993.48687744140625</c:v>
                </c:pt>
                <c:pt idx="11">
                  <c:v>1039.5267333984375</c:v>
                </c:pt>
                <c:pt idx="12">
                  <c:v>911.91064453125</c:v>
                </c:pt>
                <c:pt idx="13">
                  <c:v>743.60528564453125</c:v>
                </c:pt>
                <c:pt idx="14">
                  <c:v>735.55029296875</c:v>
                </c:pt>
                <c:pt idx="15">
                  <c:v>688.45489501953125</c:v>
                </c:pt>
                <c:pt idx="16">
                  <c:v>716.73992919921739</c:v>
                </c:pt>
                <c:pt idx="17">
                  <c:v>804.61206054687852</c:v>
                </c:pt>
                <c:pt idx="18">
                  <c:v>726.58990478515625</c:v>
                </c:pt>
              </c:numCache>
            </c:numRef>
          </c:val>
          <c:smooth val="0"/>
          <c:extLst>
            <c:ext xmlns:c16="http://schemas.microsoft.com/office/drawing/2014/chart" uri="{C3380CC4-5D6E-409C-BE32-E72D297353CC}">
              <c16:uniqueId val="{00000000-8868-4010-B7E7-14F792FB932F}"/>
            </c:ext>
          </c:extLst>
        </c:ser>
        <c:dLbls>
          <c:showLegendKey val="0"/>
          <c:showVal val="0"/>
          <c:showCatName val="0"/>
          <c:showSerName val="0"/>
          <c:showPercent val="0"/>
          <c:showBubbleSize val="0"/>
        </c:dLbls>
        <c:marker val="1"/>
        <c:smooth val="0"/>
        <c:axId val="928828432"/>
        <c:axId val="928844112"/>
      </c:lineChart>
      <c:lineChart>
        <c:grouping val="standard"/>
        <c:varyColors val="0"/>
        <c:ser>
          <c:idx val="1"/>
          <c:order val="1"/>
          <c:tx>
            <c:v>high school prevalence</c:v>
          </c:tx>
          <c:spPr>
            <a:ln w="38100">
              <a:solidFill>
                <a:srgbClr val="00B050"/>
              </a:solidFill>
            </a:ln>
          </c:spPr>
          <c:marker>
            <c:symbol val="none"/>
          </c:marker>
          <c:cat>
            <c:numRef>
              <c:f>funds_smoking!$A$18:$A$36</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funds_smoking!$I$18:$I$36</c:f>
              <c:numCache>
                <c:formatCode>General</c:formatCode>
                <c:ptCount val="19"/>
                <c:pt idx="0">
                  <c:v>27.5</c:v>
                </c:pt>
                <c:pt idx="1">
                  <c:v>29</c:v>
                </c:pt>
                <c:pt idx="2">
                  <c:v>30.5</c:v>
                </c:pt>
                <c:pt idx="3">
                  <c:v>32.65</c:v>
                </c:pt>
                <c:pt idx="4">
                  <c:v>34.800000000000004</c:v>
                </c:pt>
                <c:pt idx="5">
                  <c:v>35.600000000000009</c:v>
                </c:pt>
                <c:pt idx="6">
                  <c:v>36.4</c:v>
                </c:pt>
                <c:pt idx="7">
                  <c:v>35.600000000000009</c:v>
                </c:pt>
                <c:pt idx="8">
                  <c:v>34.800000000000004</c:v>
                </c:pt>
                <c:pt idx="9">
                  <c:v>31.650000000000031</c:v>
                </c:pt>
                <c:pt idx="10">
                  <c:v>28.5</c:v>
                </c:pt>
                <c:pt idx="11">
                  <c:v>25.2</c:v>
                </c:pt>
                <c:pt idx="12">
                  <c:v>21.9</c:v>
                </c:pt>
                <c:pt idx="13">
                  <c:v>22.45</c:v>
                </c:pt>
                <c:pt idx="14">
                  <c:v>23</c:v>
                </c:pt>
                <c:pt idx="15">
                  <c:v>21.5</c:v>
                </c:pt>
                <c:pt idx="16">
                  <c:v>20</c:v>
                </c:pt>
                <c:pt idx="17">
                  <c:v>19.75</c:v>
                </c:pt>
                <c:pt idx="18">
                  <c:v>19.5</c:v>
                </c:pt>
              </c:numCache>
            </c:numRef>
          </c:val>
          <c:smooth val="0"/>
          <c:extLst>
            <c:ext xmlns:c16="http://schemas.microsoft.com/office/drawing/2014/chart" uri="{C3380CC4-5D6E-409C-BE32-E72D297353CC}">
              <c16:uniqueId val="{00000001-8868-4010-B7E7-14F792FB932F}"/>
            </c:ext>
          </c:extLst>
        </c:ser>
        <c:dLbls>
          <c:showLegendKey val="0"/>
          <c:showVal val="0"/>
          <c:showCatName val="0"/>
          <c:showSerName val="0"/>
          <c:showPercent val="0"/>
          <c:showBubbleSize val="0"/>
        </c:dLbls>
        <c:marker val="1"/>
        <c:smooth val="0"/>
        <c:axId val="928838232"/>
        <c:axId val="928838624"/>
      </c:lineChart>
      <c:catAx>
        <c:axId val="928828432"/>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nextTo"/>
        <c:txPr>
          <a:bodyPr rot="0" vert="horz"/>
          <a:lstStyle/>
          <a:p>
            <a:pPr>
              <a:defRPr/>
            </a:pPr>
            <a:endParaRPr lang="en-US"/>
          </a:p>
        </c:txPr>
        <c:crossAx val="928844112"/>
        <c:crosses val="autoZero"/>
        <c:auto val="1"/>
        <c:lblAlgn val="ctr"/>
        <c:lblOffset val="100"/>
        <c:tickLblSkip val="3"/>
        <c:noMultiLvlLbl val="0"/>
      </c:catAx>
      <c:valAx>
        <c:axId val="928844112"/>
        <c:scaling>
          <c:orientation val="minMax"/>
          <c:max val="1100"/>
          <c:min val="0"/>
        </c:scaling>
        <c:delete val="0"/>
        <c:axPos val="l"/>
        <c:majorGridlines>
          <c:spPr>
            <a:ln>
              <a:solidFill>
                <a:srgbClr val="FF0000">
                  <a:alpha val="0"/>
                </a:srgbClr>
              </a:solidFill>
            </a:ln>
          </c:spPr>
        </c:majorGridlines>
        <c:title>
          <c:tx>
            <c:rich>
              <a:bodyPr/>
              <a:lstStyle/>
              <a:p>
                <a:pPr>
                  <a:defRPr/>
                </a:pPr>
                <a:r>
                  <a:rPr lang="en-US"/>
                  <a:t>Total  Funding </a:t>
                </a:r>
              </a:p>
              <a:p>
                <a:pPr>
                  <a:defRPr/>
                </a:pPr>
                <a:r>
                  <a:rPr lang="en-US"/>
                  <a:t>$Millions (FY10 dollars)</a:t>
                </a:r>
              </a:p>
            </c:rich>
          </c:tx>
          <c:overlay val="0"/>
        </c:title>
        <c:numFmt formatCode="[$$-409]#,##0" sourceLinked="0"/>
        <c:majorTickMark val="out"/>
        <c:minorTickMark val="none"/>
        <c:tickLblPos val="nextTo"/>
        <c:crossAx val="928828432"/>
        <c:crosses val="autoZero"/>
        <c:crossBetween val="between"/>
      </c:valAx>
      <c:valAx>
        <c:axId val="928838624"/>
        <c:scaling>
          <c:orientation val="minMax"/>
          <c:max val="37"/>
          <c:min val="19"/>
        </c:scaling>
        <c:delete val="0"/>
        <c:axPos val="r"/>
        <c:title>
          <c:tx>
            <c:rich>
              <a:bodyPr/>
              <a:lstStyle/>
              <a:p>
                <a:pPr>
                  <a:defRPr/>
                </a:pPr>
                <a:r>
                  <a:rPr lang="en-US"/>
                  <a:t>Percent Current Smoking</a:t>
                </a:r>
                <a:endParaRPr lang="zh-CN"/>
              </a:p>
            </c:rich>
          </c:tx>
          <c:overlay val="0"/>
        </c:title>
        <c:numFmt formatCode="General" sourceLinked="1"/>
        <c:majorTickMark val="out"/>
        <c:minorTickMark val="none"/>
        <c:tickLblPos val="nextTo"/>
        <c:crossAx val="928838232"/>
        <c:crosses val="max"/>
        <c:crossBetween val="between"/>
      </c:valAx>
      <c:catAx>
        <c:axId val="928838232"/>
        <c:scaling>
          <c:orientation val="minMax"/>
        </c:scaling>
        <c:delete val="1"/>
        <c:axPos val="b"/>
        <c:numFmt formatCode="General" sourceLinked="1"/>
        <c:majorTickMark val="out"/>
        <c:minorTickMark val="none"/>
        <c:tickLblPos val="none"/>
        <c:crossAx val="928838624"/>
        <c:crosses val="autoZero"/>
        <c:auto val="0"/>
        <c:lblAlgn val="ctr"/>
        <c:lblOffset val="100"/>
        <c:noMultiLvlLbl val="0"/>
      </c:catAx>
    </c:plotArea>
    <c:legend>
      <c:legendPos val="b"/>
      <c:overlay val="0"/>
    </c:legend>
    <c:plotVisOnly val="1"/>
    <c:dispBlanksAs val="gap"/>
    <c:showDLblsOverMax val="0"/>
  </c:chart>
  <c:spPr>
    <a:solidFill>
      <a:srgbClr val="5C4F3D">
        <a:lumMod val="40000"/>
        <a:lumOff val="60000"/>
        <a:alpha val="0"/>
      </a:srgbClr>
    </a:solidFill>
    <a:ln>
      <a:solidFill>
        <a:srgbClr val="E57C23">
          <a:alpha val="0"/>
        </a:srgbClr>
      </a:solidFill>
    </a:ln>
  </c:spPr>
  <c:txPr>
    <a:bodyPr/>
    <a:lstStyle/>
    <a:p>
      <a:pPr>
        <a:defRPr>
          <a:solidFill>
            <a:schemeClr val="bg1">
              <a:lumMod val="50000"/>
            </a:schemeClr>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Cigarette Tax Revenues, Illinois and Neighboring States </a:t>
            </a:r>
          </a:p>
          <a:p>
            <a:pPr>
              <a:defRPr sz="1800"/>
            </a:pPr>
            <a:r>
              <a:rPr lang="en-US" sz="1800"/>
              <a:t>July 2011 - June 2012</a:t>
            </a:r>
          </a:p>
        </c:rich>
      </c:tx>
      <c:layout>
        <c:manualLayout>
          <c:xMode val="edge"/>
          <c:yMode val="edge"/>
          <c:x val="0.20681322023588253"/>
          <c:y val="2.3617820719269995E-2"/>
        </c:manualLayout>
      </c:layout>
      <c:overlay val="0"/>
    </c:title>
    <c:autoTitleDeleted val="0"/>
    <c:plotArea>
      <c:layout>
        <c:manualLayout>
          <c:layoutTarget val="inner"/>
          <c:xMode val="edge"/>
          <c:yMode val="edge"/>
          <c:x val="0.174777320548334"/>
          <c:y val="0.17451726746717047"/>
          <c:w val="0.81236318373946803"/>
          <c:h val="0.7042279618429339"/>
        </c:manualLayout>
      </c:layout>
      <c:barChart>
        <c:barDir val="col"/>
        <c:grouping val="clustered"/>
        <c:varyColors val="0"/>
        <c:ser>
          <c:idx val="0"/>
          <c:order val="0"/>
          <c:tx>
            <c:v>July 2011 - June 2012</c:v>
          </c:tx>
          <c:spPr>
            <a:solidFill>
              <a:srgbClr val="E57C23"/>
            </a:solidFill>
            <a:ln>
              <a:solidFill>
                <a:srgbClr val="5C4F3D"/>
              </a:solidFill>
            </a:ln>
          </c:spPr>
          <c:invertIfNegative val="0"/>
          <c:cat>
            <c:strRef>
              <c:f>'Annex A'!$B$42:$B$47</c:f>
              <c:strCache>
                <c:ptCount val="6"/>
                <c:pt idx="0">
                  <c:v>Illinois</c:v>
                </c:pt>
                <c:pt idx="1">
                  <c:v>Indiana</c:v>
                </c:pt>
                <c:pt idx="2">
                  <c:v>Iowa</c:v>
                </c:pt>
                <c:pt idx="3">
                  <c:v>Kentucky</c:v>
                </c:pt>
                <c:pt idx="4">
                  <c:v>Missouri</c:v>
                </c:pt>
                <c:pt idx="5">
                  <c:v>Wisconsin</c:v>
                </c:pt>
              </c:strCache>
            </c:strRef>
          </c:cat>
          <c:val>
            <c:numRef>
              <c:f>'Annex A'!$G$42:$G$47</c:f>
              <c:numCache>
                <c:formatCode>"$"#,##0</c:formatCode>
                <c:ptCount val="6"/>
                <c:pt idx="0">
                  <c:v>587677532</c:v>
                </c:pt>
                <c:pt idx="1">
                  <c:v>434515875</c:v>
                </c:pt>
                <c:pt idx="2">
                  <c:v>202662842</c:v>
                </c:pt>
                <c:pt idx="3">
                  <c:v>262443252</c:v>
                </c:pt>
                <c:pt idx="4">
                  <c:v>91267311</c:v>
                </c:pt>
                <c:pt idx="5">
                  <c:v>591054271</c:v>
                </c:pt>
              </c:numCache>
            </c:numRef>
          </c:val>
          <c:extLst>
            <c:ext xmlns:c16="http://schemas.microsoft.com/office/drawing/2014/chart" uri="{C3380CC4-5D6E-409C-BE32-E72D297353CC}">
              <c16:uniqueId val="{00000000-5430-4682-BB95-FF761F807223}"/>
            </c:ext>
          </c:extLst>
        </c:ser>
        <c:ser>
          <c:idx val="1"/>
          <c:order val="1"/>
          <c:tx>
            <c:v>July 2012 - June 2013</c:v>
          </c:tx>
          <c:spPr>
            <a:solidFill>
              <a:schemeClr val="tx2"/>
            </a:solidFill>
            <a:ln>
              <a:solidFill>
                <a:srgbClr val="5C4F3D"/>
              </a:solidFill>
            </a:ln>
          </c:spPr>
          <c:invertIfNegative val="0"/>
          <c:cat>
            <c:strRef>
              <c:f>'Annex A'!$B$42:$B$47</c:f>
              <c:strCache>
                <c:ptCount val="6"/>
                <c:pt idx="0">
                  <c:v>Illinois</c:v>
                </c:pt>
                <c:pt idx="1">
                  <c:v>Indiana</c:v>
                </c:pt>
                <c:pt idx="2">
                  <c:v>Iowa</c:v>
                </c:pt>
                <c:pt idx="3">
                  <c:v>Kentucky</c:v>
                </c:pt>
                <c:pt idx="4">
                  <c:v>Missouri</c:v>
                </c:pt>
                <c:pt idx="5">
                  <c:v>Wisconsin</c:v>
                </c:pt>
              </c:strCache>
            </c:strRef>
          </c:cat>
          <c:val>
            <c:numRef>
              <c:f>'Annex A'!$H$42:$H$47</c:f>
              <c:numCache>
                <c:formatCode>"$"#,##0</c:formatCode>
                <c:ptCount val="6"/>
                <c:pt idx="0">
                  <c:v>816923820</c:v>
                </c:pt>
                <c:pt idx="1">
                  <c:v>438605100</c:v>
                </c:pt>
                <c:pt idx="2">
                  <c:v>202980132</c:v>
                </c:pt>
                <c:pt idx="3">
                  <c:v>245028745</c:v>
                </c:pt>
                <c:pt idx="4">
                  <c:v>88929944</c:v>
                </c:pt>
                <c:pt idx="5">
                  <c:v>583957674</c:v>
                </c:pt>
              </c:numCache>
            </c:numRef>
          </c:val>
          <c:extLst>
            <c:ext xmlns:c16="http://schemas.microsoft.com/office/drawing/2014/chart" uri="{C3380CC4-5D6E-409C-BE32-E72D297353CC}">
              <c16:uniqueId val="{00000001-5430-4682-BB95-FF761F807223}"/>
            </c:ext>
          </c:extLst>
        </c:ser>
        <c:dLbls>
          <c:showLegendKey val="0"/>
          <c:showVal val="0"/>
          <c:showCatName val="0"/>
          <c:showSerName val="0"/>
          <c:showPercent val="0"/>
          <c:showBubbleSize val="0"/>
        </c:dLbls>
        <c:gapWidth val="50"/>
        <c:axId val="281675648"/>
        <c:axId val="281677968"/>
      </c:barChart>
      <c:lineChart>
        <c:grouping val="standard"/>
        <c:varyColors val="0"/>
        <c:ser>
          <c:idx val="2"/>
          <c:order val="2"/>
          <c:tx>
            <c:v>Percentage Change</c:v>
          </c:tx>
          <c:spPr>
            <a:ln>
              <a:noFill/>
            </a:ln>
          </c:spPr>
          <c:marker>
            <c:symbol val="none"/>
          </c:marker>
          <c:dLbls>
            <c:dLbl>
              <c:idx val="0"/>
              <c:layout>
                <c:manualLayout>
                  <c:x val="-4.1078877767402697E-2"/>
                  <c:y val="-0.1518094984204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30-4682-BB95-FF761F807223}"/>
                </c:ext>
              </c:extLst>
            </c:dLbl>
            <c:dLbl>
              <c:idx val="1"/>
              <c:layout>
                <c:manualLayout>
                  <c:x val="-3.5477212617302301E-2"/>
                  <c:y val="-0.286432590345236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30-4682-BB95-FF761F807223}"/>
                </c:ext>
              </c:extLst>
            </c:dLbl>
            <c:dLbl>
              <c:idx val="2"/>
              <c:layout>
                <c:manualLayout>
                  <c:x val="-3.5477212617302301E-2"/>
                  <c:y val="-9.1658428910475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30-4682-BB95-FF761F807223}"/>
                </c:ext>
              </c:extLst>
            </c:dLbl>
            <c:dLbl>
              <c:idx val="3"/>
              <c:layout>
                <c:manualLayout>
                  <c:x val="-3.9211656050702599E-2"/>
                  <c:y val="-0.2205530945658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30-4682-BB95-FF761F807223}"/>
                </c:ext>
              </c:extLst>
            </c:dLbl>
            <c:dLbl>
              <c:idx val="4"/>
              <c:layout>
                <c:manualLayout>
                  <c:x val="-3.9211656050702599E-2"/>
                  <c:y val="-2.0050281324166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30-4682-BB95-FF761F807223}"/>
                </c:ext>
              </c:extLst>
            </c:dLbl>
            <c:dLbl>
              <c:idx val="5"/>
              <c:layout>
                <c:manualLayout>
                  <c:x val="-4.2946099484102801E-2"/>
                  <c:y val="-0.461156470455831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30-4682-BB95-FF761F80722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'Annex A'!$B$42:$B$47</c:f>
              <c:strCache>
                <c:ptCount val="6"/>
                <c:pt idx="0">
                  <c:v>Illinois</c:v>
                </c:pt>
                <c:pt idx="1">
                  <c:v>Indiana</c:v>
                </c:pt>
                <c:pt idx="2">
                  <c:v>Iowa</c:v>
                </c:pt>
                <c:pt idx="3">
                  <c:v>Kentucky</c:v>
                </c:pt>
                <c:pt idx="4">
                  <c:v>Missouri</c:v>
                </c:pt>
                <c:pt idx="5">
                  <c:v>Wisconsin</c:v>
                </c:pt>
              </c:strCache>
            </c:strRef>
          </c:cat>
          <c:val>
            <c:numRef>
              <c:f>'Annex A'!$J$42:$J$47</c:f>
              <c:numCache>
                <c:formatCode>0.0%</c:formatCode>
                <c:ptCount val="6"/>
                <c:pt idx="0">
                  <c:v>0.39008856986555701</c:v>
                </c:pt>
                <c:pt idx="1">
                  <c:v>9.4109910253566704E-3</c:v>
                </c:pt>
                <c:pt idx="2">
                  <c:v>1.56560520354294E-3</c:v>
                </c:pt>
                <c:pt idx="3">
                  <c:v>-6.6355323931133095E-2</c:v>
                </c:pt>
                <c:pt idx="4">
                  <c:v>-2.5610122336134099E-2</c:v>
                </c:pt>
                <c:pt idx="5">
                  <c:v>-1.2006675779524099E-2</c:v>
                </c:pt>
              </c:numCache>
            </c:numRef>
          </c:val>
          <c:smooth val="0"/>
          <c:extLst>
            <c:ext xmlns:c16="http://schemas.microsoft.com/office/drawing/2014/chart" uri="{C3380CC4-5D6E-409C-BE32-E72D297353CC}">
              <c16:uniqueId val="{00000008-5430-4682-BB95-FF761F807223}"/>
            </c:ext>
          </c:extLst>
        </c:ser>
        <c:dLbls>
          <c:showLegendKey val="0"/>
          <c:showVal val="0"/>
          <c:showCatName val="0"/>
          <c:showSerName val="0"/>
          <c:showPercent val="0"/>
          <c:showBubbleSize val="0"/>
        </c:dLbls>
        <c:marker val="1"/>
        <c:smooth val="0"/>
        <c:axId val="281683680"/>
        <c:axId val="281681360"/>
      </c:lineChart>
      <c:catAx>
        <c:axId val="281675648"/>
        <c:scaling>
          <c:orientation val="minMax"/>
        </c:scaling>
        <c:delete val="0"/>
        <c:axPos val="b"/>
        <c:numFmt formatCode="General" sourceLinked="0"/>
        <c:majorTickMark val="out"/>
        <c:minorTickMark val="none"/>
        <c:tickLblPos val="nextTo"/>
        <c:crossAx val="281677968"/>
        <c:crosses val="autoZero"/>
        <c:auto val="1"/>
        <c:lblAlgn val="ctr"/>
        <c:lblOffset val="100"/>
        <c:noMultiLvlLbl val="0"/>
      </c:catAx>
      <c:valAx>
        <c:axId val="281677968"/>
        <c:scaling>
          <c:orientation val="minMax"/>
          <c:max val="825000000"/>
          <c:min val="0"/>
        </c:scaling>
        <c:delete val="0"/>
        <c:axPos val="l"/>
        <c:title>
          <c:tx>
            <c:rich>
              <a:bodyPr rot="-5400000" vert="horz"/>
              <a:lstStyle/>
              <a:p>
                <a:pPr>
                  <a:defRPr/>
                </a:pPr>
                <a:r>
                  <a:rPr lang="en-US"/>
                  <a:t>Cigarette Excise Tax Revenue</a:t>
                </a:r>
              </a:p>
            </c:rich>
          </c:tx>
          <c:overlay val="0"/>
        </c:title>
        <c:numFmt formatCode="&quot;$&quot;#,##0" sourceLinked="1"/>
        <c:majorTickMark val="out"/>
        <c:minorTickMark val="none"/>
        <c:tickLblPos val="nextTo"/>
        <c:crossAx val="281675648"/>
        <c:crosses val="autoZero"/>
        <c:crossBetween val="between"/>
      </c:valAx>
      <c:valAx>
        <c:axId val="281681360"/>
        <c:scaling>
          <c:orientation val="minMax"/>
        </c:scaling>
        <c:delete val="0"/>
        <c:axPos val="r"/>
        <c:numFmt formatCode="0%" sourceLinked="0"/>
        <c:majorTickMark val="none"/>
        <c:minorTickMark val="none"/>
        <c:tickLblPos val="none"/>
        <c:crossAx val="281683680"/>
        <c:crosses val="max"/>
        <c:crossBetween val="between"/>
      </c:valAx>
      <c:catAx>
        <c:axId val="281683680"/>
        <c:scaling>
          <c:orientation val="minMax"/>
        </c:scaling>
        <c:delete val="1"/>
        <c:axPos val="b"/>
        <c:numFmt formatCode="General" sourceLinked="1"/>
        <c:majorTickMark val="out"/>
        <c:minorTickMark val="none"/>
        <c:tickLblPos val="none"/>
        <c:crossAx val="281681360"/>
        <c:crosses val="autoZero"/>
        <c:auto val="1"/>
        <c:lblAlgn val="ctr"/>
        <c:lblOffset val="100"/>
        <c:noMultiLvlLbl val="0"/>
      </c:catAx>
    </c:plotArea>
    <c:legend>
      <c:legendPos val="b"/>
      <c:legendEntry>
        <c:idx val="2"/>
        <c:delete val="1"/>
      </c:legendEntry>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0.60008</cdr:x>
      <cdr:y>0.18293</cdr:y>
    </cdr:from>
    <cdr:to>
      <cdr:x>0.70552</cdr:x>
      <cdr:y>0.3281</cdr:y>
    </cdr:to>
    <cdr:sp macro="" textlink="">
      <cdr:nvSpPr>
        <cdr:cNvPr id="2" name="TextBox 1"/>
        <cdr:cNvSpPr txBox="1"/>
      </cdr:nvSpPr>
      <cdr:spPr>
        <a:xfrm xmlns:a="http://schemas.openxmlformats.org/drawingml/2006/main">
          <a:off x="5204108" y="1152238"/>
          <a:ext cx="914413" cy="9143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solidFill>
                <a:schemeClr val="tx2"/>
              </a:solidFill>
            </a:rPr>
            <a:t>4/1/09 Federal</a:t>
          </a:r>
          <a:r>
            <a:rPr lang="en-US" sz="1100" baseline="0" dirty="0">
              <a:solidFill>
                <a:schemeClr val="tx2"/>
              </a:solidFill>
            </a:rPr>
            <a:t> Tax Increase</a:t>
          </a:r>
        </a:p>
        <a:p xmlns:a="http://schemas.openxmlformats.org/drawingml/2006/main">
          <a:endParaRPr lang="en-US" sz="1100" dirty="0">
            <a:solidFill>
              <a:schemeClr val="tx2"/>
            </a:solidFill>
          </a:endParaRPr>
        </a:p>
      </cdr:txBody>
    </cdr:sp>
  </cdr:relSizeAnchor>
  <cdr:relSizeAnchor xmlns:cdr="http://schemas.openxmlformats.org/drawingml/2006/chartDrawing">
    <cdr:from>
      <cdr:x>0.73724</cdr:x>
      <cdr:y>0.12897</cdr:y>
    </cdr:from>
    <cdr:to>
      <cdr:x>0.84433</cdr:x>
      <cdr:y>0.18191</cdr:y>
    </cdr:to>
    <cdr:sp macro="" textlink="">
      <cdr:nvSpPr>
        <cdr:cNvPr id="5" name="Straight Arrow Connector 4"/>
        <cdr:cNvSpPr/>
      </cdr:nvSpPr>
      <cdr:spPr>
        <a:xfrm xmlns:a="http://schemas.openxmlformats.org/drawingml/2006/main" flipV="1">
          <a:off x="6393580" y="812377"/>
          <a:ext cx="928768" cy="333405"/>
        </a:xfrm>
        <a:prstGeom xmlns:a="http://schemas.openxmlformats.org/drawingml/2006/main" prst="straightConnector1">
          <a:avLst/>
        </a:prstGeom>
        <a:ln xmlns:a="http://schemas.openxmlformats.org/drawingml/2006/main">
          <a:solidFill>
            <a:schemeClr val="tx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solidFill>
              <a:schemeClr val="tx2"/>
            </a:solidFill>
          </a:endParaRPr>
        </a:p>
      </cdr:txBody>
    </cdr:sp>
  </cdr:relSizeAnchor>
  <cdr:relSizeAnchor xmlns:cdr="http://schemas.openxmlformats.org/drawingml/2006/chartDrawing">
    <cdr:from>
      <cdr:x>0.46856</cdr:x>
      <cdr:y>0.40854</cdr:y>
    </cdr:from>
    <cdr:to>
      <cdr:x>0.57399</cdr:x>
      <cdr:y>0.55371</cdr:y>
    </cdr:to>
    <cdr:sp macro="" textlink="">
      <cdr:nvSpPr>
        <cdr:cNvPr id="6" name="TextBox 1"/>
        <cdr:cNvSpPr txBox="1"/>
      </cdr:nvSpPr>
      <cdr:spPr>
        <a:xfrm xmlns:a="http://schemas.openxmlformats.org/drawingml/2006/main">
          <a:off x="4063488" y="2573287"/>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chemeClr val="tx2"/>
              </a:solidFill>
            </a:rPr>
            <a:t>1/1/08 WI</a:t>
          </a:r>
          <a:r>
            <a:rPr lang="en-US" sz="1100" baseline="0" dirty="0">
              <a:solidFill>
                <a:schemeClr val="tx2"/>
              </a:solidFill>
            </a:rPr>
            <a:t> Tax Increase</a:t>
          </a:r>
        </a:p>
        <a:p xmlns:a="http://schemas.openxmlformats.org/drawingml/2006/main">
          <a:endParaRPr lang="en-US" sz="1100" dirty="0">
            <a:solidFill>
              <a:schemeClr val="tx2"/>
            </a:solidFill>
          </a:endParaRPr>
        </a:p>
      </cdr:txBody>
    </cdr:sp>
  </cdr:relSizeAnchor>
  <cdr:relSizeAnchor xmlns:cdr="http://schemas.openxmlformats.org/drawingml/2006/chartDrawing">
    <cdr:from>
      <cdr:x>0.54916</cdr:x>
      <cdr:y>0.44512</cdr:y>
    </cdr:from>
    <cdr:to>
      <cdr:x>0.63065</cdr:x>
      <cdr:y>0.58415</cdr:y>
    </cdr:to>
    <cdr:sp macro="" textlink="">
      <cdr:nvSpPr>
        <cdr:cNvPr id="7" name="Straight Arrow Connector 6"/>
        <cdr:cNvSpPr/>
      </cdr:nvSpPr>
      <cdr:spPr>
        <a:xfrm xmlns:a="http://schemas.openxmlformats.org/drawingml/2006/main">
          <a:off x="4762500" y="2803730"/>
          <a:ext cx="706694" cy="875685"/>
        </a:xfrm>
        <a:prstGeom xmlns:a="http://schemas.openxmlformats.org/drawingml/2006/main" prst="straightConnector1">
          <a:avLst/>
        </a:prstGeom>
        <a:ln xmlns:a="http://schemas.openxmlformats.org/drawingml/2006/main">
          <a:solidFill>
            <a:schemeClr val="tx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solidFill>
              <a:schemeClr val="tx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0.65933</cdr:x>
      <cdr:y>0.73274</cdr:y>
    </cdr:from>
    <cdr:to>
      <cdr:x>0.81101</cdr:x>
      <cdr:y>0.79416</cdr:y>
    </cdr:to>
    <cdr:sp macro="" textlink="">
      <cdr:nvSpPr>
        <cdr:cNvPr id="11" name="TextBox 5"/>
        <cdr:cNvSpPr txBox="1"/>
      </cdr:nvSpPr>
      <cdr:spPr>
        <a:xfrm xmlns:a="http://schemas.openxmlformats.org/drawingml/2006/main">
          <a:off x="3422650" y="2746376"/>
          <a:ext cx="787400" cy="23018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800"/>
            <a:t>2010 Stamp</a:t>
          </a:r>
        </a:p>
        <a:p xmlns:a="http://schemas.openxmlformats.org/drawingml/2006/main">
          <a:endParaRPr lang="en-US" sz="800"/>
        </a:p>
      </cdr:txBody>
    </cdr:sp>
  </cdr:relSizeAnchor>
  <cdr:relSizeAnchor xmlns:cdr="http://schemas.openxmlformats.org/drawingml/2006/chartDrawing">
    <cdr:from>
      <cdr:x>0.78593</cdr:x>
      <cdr:y>0.70733</cdr:y>
    </cdr:from>
    <cdr:to>
      <cdr:x>0.81896</cdr:x>
      <cdr:y>0.76069</cdr:y>
    </cdr:to>
    <cdr:cxnSp macro="">
      <cdr:nvCxnSpPr>
        <cdr:cNvPr id="12" name="Straight Arrow Connector 11">
          <a:extLst xmlns:a="http://schemas.openxmlformats.org/drawingml/2006/main">
            <a:ext uri="{FF2B5EF4-FFF2-40B4-BE49-F238E27FC236}">
              <a16:creationId xmlns:a16="http://schemas.microsoft.com/office/drawing/2014/main" id="{C8A358A3-CC92-4171-B7A3-11F6C27950EB}"/>
            </a:ext>
          </a:extLst>
        </cdr:cNvPr>
        <cdr:cNvCxnSpPr/>
      </cdr:nvCxnSpPr>
      <cdr:spPr>
        <a:xfrm xmlns:a="http://schemas.openxmlformats.org/drawingml/2006/main" flipV="1">
          <a:off x="4079875" y="2651126"/>
          <a:ext cx="171450" cy="20002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0.33456</cdr:x>
      <cdr:y>0.5269</cdr:y>
    </cdr:from>
    <cdr:to>
      <cdr:x>0.47339</cdr:x>
      <cdr:y>0.59339</cdr:y>
    </cdr:to>
    <cdr:sp macro="" textlink="">
      <cdr:nvSpPr>
        <cdr:cNvPr id="13" name="TextBox 5"/>
        <cdr:cNvSpPr txBox="1"/>
      </cdr:nvSpPr>
      <cdr:spPr>
        <a:xfrm xmlns:a="http://schemas.openxmlformats.org/drawingml/2006/main">
          <a:off x="1736725" y="1974851"/>
          <a:ext cx="720725" cy="24923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800"/>
            <a:t>2005 Stamp</a:t>
          </a:r>
        </a:p>
        <a:p xmlns:a="http://schemas.openxmlformats.org/drawingml/2006/main">
          <a:endParaRPr lang="en-US" sz="800"/>
        </a:p>
      </cdr:txBody>
    </cdr:sp>
  </cdr:relSizeAnchor>
  <cdr:relSizeAnchor xmlns:cdr="http://schemas.openxmlformats.org/drawingml/2006/chartDrawing">
    <cdr:from>
      <cdr:x>0.46116</cdr:x>
      <cdr:y>0.49386</cdr:y>
    </cdr:from>
    <cdr:to>
      <cdr:x>0.49419</cdr:x>
      <cdr:y>0.54723</cdr:y>
    </cdr:to>
    <cdr:cxnSp macro="">
      <cdr:nvCxnSpPr>
        <cdr:cNvPr id="14" name="Straight Arrow Connector 13">
          <a:extLst xmlns:a="http://schemas.openxmlformats.org/drawingml/2006/main">
            <a:ext uri="{FF2B5EF4-FFF2-40B4-BE49-F238E27FC236}">
              <a16:creationId xmlns:a16="http://schemas.microsoft.com/office/drawing/2014/main" id="{1D50FF12-79D4-47D5-A35F-325674D5B505}"/>
            </a:ext>
          </a:extLst>
        </cdr:cNvPr>
        <cdr:cNvCxnSpPr/>
      </cdr:nvCxnSpPr>
      <cdr:spPr>
        <a:xfrm xmlns:a="http://schemas.openxmlformats.org/drawingml/2006/main" flipV="1">
          <a:off x="2393950" y="1851026"/>
          <a:ext cx="171450" cy="20002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0.65933</cdr:x>
      <cdr:y>0.73274</cdr:y>
    </cdr:from>
    <cdr:to>
      <cdr:x>0.81101</cdr:x>
      <cdr:y>0.79416</cdr:y>
    </cdr:to>
    <cdr:sp macro="" textlink="">
      <cdr:nvSpPr>
        <cdr:cNvPr id="16" name="TextBox 5"/>
        <cdr:cNvSpPr txBox="1"/>
      </cdr:nvSpPr>
      <cdr:spPr>
        <a:xfrm xmlns:a="http://schemas.openxmlformats.org/drawingml/2006/main">
          <a:off x="3422650" y="2746376"/>
          <a:ext cx="787400" cy="23018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800"/>
            <a:t>2010 Stamp</a:t>
          </a:r>
        </a:p>
        <a:p xmlns:a="http://schemas.openxmlformats.org/drawingml/2006/main">
          <a:endParaRPr lang="en-US" sz="800"/>
        </a:p>
      </cdr:txBody>
    </cdr:sp>
  </cdr:relSizeAnchor>
  <cdr:relSizeAnchor xmlns:cdr="http://schemas.openxmlformats.org/drawingml/2006/chartDrawing">
    <cdr:from>
      <cdr:x>0.78593</cdr:x>
      <cdr:y>0.70733</cdr:y>
    </cdr:from>
    <cdr:to>
      <cdr:x>0.81896</cdr:x>
      <cdr:y>0.76069</cdr:y>
    </cdr:to>
    <cdr:cxnSp macro="">
      <cdr:nvCxnSpPr>
        <cdr:cNvPr id="17" name="Straight Arrow Connector 11">
          <a:extLst xmlns:a="http://schemas.openxmlformats.org/drawingml/2006/main">
            <a:ext uri="{FF2B5EF4-FFF2-40B4-BE49-F238E27FC236}">
              <a16:creationId xmlns:a16="http://schemas.microsoft.com/office/drawing/2014/main" id="{25EFF38D-ED28-4259-8CDC-72D58787CC80}"/>
            </a:ext>
          </a:extLst>
        </cdr:cNvPr>
        <cdr:cNvCxnSpPr/>
      </cdr:nvCxnSpPr>
      <cdr:spPr>
        <a:xfrm xmlns:a="http://schemas.openxmlformats.org/drawingml/2006/main" flipV="1">
          <a:off x="4079875" y="2651126"/>
          <a:ext cx="171450" cy="20002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0.33456</cdr:x>
      <cdr:y>0.5269</cdr:y>
    </cdr:from>
    <cdr:to>
      <cdr:x>0.47339</cdr:x>
      <cdr:y>0.59339</cdr:y>
    </cdr:to>
    <cdr:sp macro="" textlink="">
      <cdr:nvSpPr>
        <cdr:cNvPr id="18" name="TextBox 5"/>
        <cdr:cNvSpPr txBox="1"/>
      </cdr:nvSpPr>
      <cdr:spPr>
        <a:xfrm xmlns:a="http://schemas.openxmlformats.org/drawingml/2006/main">
          <a:off x="1736725" y="1974851"/>
          <a:ext cx="720725" cy="24923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800"/>
            <a:t>2005 Stamp</a:t>
          </a:r>
        </a:p>
        <a:p xmlns:a="http://schemas.openxmlformats.org/drawingml/2006/main">
          <a:endParaRPr lang="en-US" sz="800"/>
        </a:p>
      </cdr:txBody>
    </cdr:sp>
  </cdr:relSizeAnchor>
  <cdr:relSizeAnchor xmlns:cdr="http://schemas.openxmlformats.org/drawingml/2006/chartDrawing">
    <cdr:from>
      <cdr:x>0.46116</cdr:x>
      <cdr:y>0.49386</cdr:y>
    </cdr:from>
    <cdr:to>
      <cdr:x>0.49419</cdr:x>
      <cdr:y>0.54723</cdr:y>
    </cdr:to>
    <cdr:cxnSp macro="">
      <cdr:nvCxnSpPr>
        <cdr:cNvPr id="19" name="Straight Arrow Connector 13">
          <a:extLst xmlns:a="http://schemas.openxmlformats.org/drawingml/2006/main">
            <a:ext uri="{FF2B5EF4-FFF2-40B4-BE49-F238E27FC236}">
              <a16:creationId xmlns:a16="http://schemas.microsoft.com/office/drawing/2014/main" id="{326B4392-C0AB-4F94-AC0F-FB504C7DC4EE}"/>
            </a:ext>
          </a:extLst>
        </cdr:cNvPr>
        <cdr:cNvCxnSpPr/>
      </cdr:nvCxnSpPr>
      <cdr:spPr>
        <a:xfrm xmlns:a="http://schemas.openxmlformats.org/drawingml/2006/main" flipV="1">
          <a:off x="2393950" y="1851026"/>
          <a:ext cx="171450" cy="20002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38BF556A-1AFC-C24F-9709-E5B0B667F861}" type="datetimeFigureOut">
              <a:rPr lang="en-US" smtClean="0"/>
              <a:pPr/>
              <a:t>10/17/19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6E6C74C8-8763-A149-8A9B-A561A26ED947}" type="slidenum">
              <a:rPr lang="en-US" smtClean="0"/>
              <a:pPr/>
              <a:t>‹#›</a:t>
            </a:fld>
            <a:endParaRPr lang="en-US"/>
          </a:p>
        </p:txBody>
      </p:sp>
    </p:spTree>
    <p:extLst>
      <p:ext uri="{BB962C8B-B14F-4D97-AF65-F5344CB8AC3E}">
        <p14:creationId xmlns:p14="http://schemas.microsoft.com/office/powerpoint/2010/main" val="27140359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063731E-E7B9-0340-BBCD-6CF9F66265EA}" type="datetimeFigureOut">
              <a:rPr lang="en-US" smtClean="0"/>
              <a:pPr/>
              <a:t>10/17/19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F3A66E6-5173-3244-9932-6FDB07E7D78F}" type="slidenum">
              <a:rPr lang="en-US" smtClean="0"/>
              <a:pPr/>
              <a:t>‹#›</a:t>
            </a:fld>
            <a:endParaRPr lang="en-US"/>
          </a:p>
        </p:txBody>
      </p:sp>
    </p:spTree>
    <p:extLst>
      <p:ext uri="{BB962C8B-B14F-4D97-AF65-F5344CB8AC3E}">
        <p14:creationId xmlns:p14="http://schemas.microsoft.com/office/powerpoint/2010/main" val="1394489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4591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Rot="1" noChangeAspect="1" noChangeArrowheads="1" noTextEdit="1"/>
          </p:cNvSpPr>
          <p:nvPr>
            <p:ph type="sldImg"/>
          </p:nvPr>
        </p:nvSpPr>
        <p:spPr>
          <a:ln/>
        </p:spPr>
      </p:sp>
      <p:sp>
        <p:nvSpPr>
          <p:cNvPr id="60419" name="Rectangle 1027"/>
          <p:cNvSpPr>
            <a:spLocks noGrp="1" noChangeArrowheads="1"/>
          </p:cNvSpPr>
          <p:nvPr>
            <p:ph type="body" idx="1"/>
          </p:nvPr>
        </p:nvSpPr>
        <p:spPr>
          <a:xfrm>
            <a:off x="976124" y="4561950"/>
            <a:ext cx="5362954" cy="4320053"/>
          </a:xfrm>
        </p:spPr>
        <p:txBody>
          <a:bodyPr/>
          <a:lstStyle/>
          <a:p>
            <a:endParaRPr lang="en-US"/>
          </a:p>
        </p:txBody>
      </p:sp>
    </p:spTree>
    <p:extLst>
      <p:ext uri="{BB962C8B-B14F-4D97-AF65-F5344CB8AC3E}">
        <p14:creationId xmlns:p14="http://schemas.microsoft.com/office/powerpoint/2010/main" val="2295370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8915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8041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fld id="{9173DC81-E160-4F03-BAE7-64D9A03211C8}" type="slidenum">
              <a:rPr lang="en-US" smtClean="0"/>
              <a:pPr/>
              <a:t>19</a:t>
            </a:fld>
            <a:endParaRPr lang="en-US"/>
          </a:p>
        </p:txBody>
      </p:sp>
    </p:spTree>
    <p:extLst>
      <p:ext uri="{BB962C8B-B14F-4D97-AF65-F5344CB8AC3E}">
        <p14:creationId xmlns:p14="http://schemas.microsoft.com/office/powerpoint/2010/main" val="2630410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a:latin typeface="Myriad Pro"/>
            </a:endParaRPr>
          </a:p>
        </p:txBody>
      </p:sp>
    </p:spTree>
    <p:extLst>
      <p:ext uri="{BB962C8B-B14F-4D97-AF65-F5344CB8AC3E}">
        <p14:creationId xmlns:p14="http://schemas.microsoft.com/office/powerpoint/2010/main" val="3987960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3A66E6-5173-3244-9932-6FDB07E7D78F}" type="slidenum">
              <a:rPr lang="en-US" smtClean="0"/>
              <a:pPr/>
              <a:t>23</a:t>
            </a:fld>
            <a:endParaRPr lang="en-US"/>
          </a:p>
        </p:txBody>
      </p:sp>
    </p:spTree>
    <p:extLst>
      <p:ext uri="{BB962C8B-B14F-4D97-AF65-F5344CB8AC3E}">
        <p14:creationId xmlns:p14="http://schemas.microsoft.com/office/powerpoint/2010/main" val="3675361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a:latin typeface="Myriad Pro"/>
            </a:endParaRPr>
          </a:p>
        </p:txBody>
      </p:sp>
    </p:spTree>
    <p:extLst>
      <p:ext uri="{BB962C8B-B14F-4D97-AF65-F5344CB8AC3E}">
        <p14:creationId xmlns:p14="http://schemas.microsoft.com/office/powerpoint/2010/main" val="641386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fld id="{9173DC81-E160-4F03-BAE7-64D9A03211C8}" type="slidenum">
              <a:rPr lang="en-US" smtClean="0"/>
              <a:pPr/>
              <a:t>27</a:t>
            </a:fld>
            <a:endParaRPr lang="en-US"/>
          </a:p>
        </p:txBody>
      </p:sp>
    </p:spTree>
    <p:extLst>
      <p:ext uri="{BB962C8B-B14F-4D97-AF65-F5344CB8AC3E}">
        <p14:creationId xmlns:p14="http://schemas.microsoft.com/office/powerpoint/2010/main" val="2973278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US">
                <a:latin typeface="Myriad Pro"/>
              </a:rPr>
              <a:t>Compared with lower-income individuals (whose income is below FPL or 100-200% below FPL), higher-income individuals (whose income is greater than 200% FPL) have a larger share of the tax increase and smaller share of reduced deaths. This is because lower-income tobacco users are more price sensitive and they quit or reduce tobacco consumption more than the higher-income tobacco users.  </a:t>
            </a:r>
          </a:p>
        </p:txBody>
      </p:sp>
      <p:sp>
        <p:nvSpPr>
          <p:cNvPr id="104452" name="Slide Number Placeholder 3"/>
          <p:cNvSpPr>
            <a:spLocks noGrp="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pPr eaLnBrk="0" hangingPunct="0"/>
            <a:fld id="{31EAF7F2-25D9-40AD-9C80-3B19931F5E53}" type="slidenum">
              <a:rPr lang="en-US"/>
              <a:pPr eaLnBrk="0" hangingPunct="0"/>
              <a:t>28</a:t>
            </a:fld>
            <a:endParaRPr lang="en-US"/>
          </a:p>
        </p:txBody>
      </p:sp>
    </p:spTree>
    <p:extLst>
      <p:ext uri="{BB962C8B-B14F-4D97-AF65-F5344CB8AC3E}">
        <p14:creationId xmlns:p14="http://schemas.microsoft.com/office/powerpoint/2010/main" val="3774709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xfrm>
            <a:off x="4143312" y="9119350"/>
            <a:ext cx="3170248" cy="480223"/>
          </a:xfrm>
          <a:prstGeom prst="rect">
            <a:avLst/>
          </a:prstGeom>
          <a:noFill/>
        </p:spPr>
        <p:txBody>
          <a:bodyPr lIns="94083" tIns="47041" rIns="94083" bIns="47041"/>
          <a:lstStyle/>
          <a:p>
            <a:fld id="{D25941C1-3D21-4796-B709-F5AB8CE7D92E}" type="slidenum">
              <a:rPr lang="en-US" smtClean="0"/>
              <a:pPr/>
              <a:t>29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00741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a:t>Large</a:t>
            </a:r>
            <a:r>
              <a:rPr lang="en-US" i="0" baseline="0" dirty="0"/>
              <a:t> and growing evidence base on the economics of tobacco and tobacco control</a:t>
            </a:r>
          </a:p>
          <a:p>
            <a:endParaRPr lang="en-US" i="0" baseline="0" dirty="0"/>
          </a:p>
          <a:p>
            <a:r>
              <a:rPr lang="en-US" i="0" dirty="0"/>
              <a:t>In</a:t>
            </a:r>
            <a:r>
              <a:rPr lang="en-US" i="0" baseline="0" dirty="0"/>
              <a:t> the process of finalizing joint NCI/WHO monograph that summarizes/synthesizes this evidence and provides the base for our presentation</a:t>
            </a:r>
            <a:endParaRPr lang="en-US" i="0" dirty="0"/>
          </a:p>
        </p:txBody>
      </p:sp>
    </p:spTree>
    <p:extLst>
      <p:ext uri="{BB962C8B-B14F-4D97-AF65-F5344CB8AC3E}">
        <p14:creationId xmlns:p14="http://schemas.microsoft.com/office/powerpoint/2010/main" val="1652473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fld id="{9173DC81-E160-4F03-BAE7-64D9A03211C8}" type="slidenum">
              <a:rPr lang="en-US" smtClean="0"/>
              <a:pPr/>
              <a:t>30</a:t>
            </a:fld>
            <a:endParaRPr lang="en-US"/>
          </a:p>
        </p:txBody>
      </p:sp>
    </p:spTree>
    <p:extLst>
      <p:ext uri="{BB962C8B-B14F-4D97-AF65-F5344CB8AC3E}">
        <p14:creationId xmlns:p14="http://schemas.microsoft.com/office/powerpoint/2010/main" val="1829982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xfrm>
            <a:off x="4143312" y="9119350"/>
            <a:ext cx="3170248" cy="480223"/>
          </a:xfrm>
          <a:prstGeom prst="rect">
            <a:avLst/>
          </a:prstGeom>
          <a:noFill/>
        </p:spPr>
        <p:txBody>
          <a:bodyPr lIns="94083" tIns="47041" rIns="94083" bIns="47041"/>
          <a:lstStyle/>
          <a:p>
            <a:fld id="{D25941C1-3D21-4796-B709-F5AB8CE7D92E}" type="slidenum">
              <a:rPr lang="en-US" smtClean="0"/>
              <a:pPr/>
              <a:t>32</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88908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544C12-2068-4AA0-A1E8-6E043A962FDB}" type="slidenum">
              <a:rPr lang="en-US" smtClean="0"/>
              <a:pPr/>
              <a:t>34</a:t>
            </a:fld>
            <a:endParaRPr lang="en-US"/>
          </a:p>
        </p:txBody>
      </p:sp>
    </p:spTree>
    <p:extLst>
      <p:ext uri="{BB962C8B-B14F-4D97-AF65-F5344CB8AC3E}">
        <p14:creationId xmlns:p14="http://schemas.microsoft.com/office/powerpoint/2010/main" val="1177564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1171575" y="696913"/>
            <a:ext cx="4641850" cy="3481387"/>
          </a:xfrm>
          <a:ln/>
        </p:spPr>
      </p:sp>
      <p:sp>
        <p:nvSpPr>
          <p:cNvPr id="637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6324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1171575" y="696913"/>
            <a:ext cx="4641850" cy="3481387"/>
          </a:xfrm>
          <a:ln/>
        </p:spPr>
      </p:sp>
      <p:sp>
        <p:nvSpPr>
          <p:cNvPr id="637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242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1171575" y="696913"/>
            <a:ext cx="4641850" cy="3481387"/>
          </a:xfrm>
          <a:ln/>
        </p:spPr>
      </p:sp>
      <p:sp>
        <p:nvSpPr>
          <p:cNvPr id="637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93848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1171575" y="696913"/>
            <a:ext cx="4641850" cy="3481387"/>
          </a:xfrm>
          <a:ln/>
        </p:spPr>
      </p:sp>
      <p:sp>
        <p:nvSpPr>
          <p:cNvPr id="637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9929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1171575" y="696913"/>
            <a:ext cx="4641850" cy="3481387"/>
          </a:xfrm>
          <a:ln/>
        </p:spPr>
      </p:sp>
      <p:sp>
        <p:nvSpPr>
          <p:cNvPr id="637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8317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1171575" y="696913"/>
            <a:ext cx="4641850" cy="3481387"/>
          </a:xfrm>
          <a:ln/>
        </p:spPr>
      </p:sp>
      <p:sp>
        <p:nvSpPr>
          <p:cNvPr id="637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63259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1171575" y="696913"/>
            <a:ext cx="4641850" cy="3481387"/>
          </a:xfrm>
          <a:ln/>
        </p:spPr>
      </p:sp>
      <p:sp>
        <p:nvSpPr>
          <p:cNvPr id="6379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43816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1384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1171575" y="696913"/>
            <a:ext cx="4641850" cy="3481387"/>
          </a:xfrm>
          <a:ln/>
        </p:spPr>
      </p:sp>
      <p:sp>
        <p:nvSpPr>
          <p:cNvPr id="6379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47810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1171575" y="696913"/>
            <a:ext cx="4641850" cy="3481387"/>
          </a:xfrm>
          <a:ln/>
        </p:spPr>
      </p:sp>
      <p:sp>
        <p:nvSpPr>
          <p:cNvPr id="6379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22954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1171575" y="696913"/>
            <a:ext cx="4641850" cy="3481387"/>
          </a:xfrm>
          <a:ln/>
        </p:spPr>
      </p:sp>
      <p:sp>
        <p:nvSpPr>
          <p:cNvPr id="6379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49943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1171575" y="696913"/>
            <a:ext cx="4641850" cy="3481387"/>
          </a:xfrm>
          <a:ln/>
        </p:spPr>
      </p:sp>
      <p:sp>
        <p:nvSpPr>
          <p:cNvPr id="6379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96903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2677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4143900" y="9119091"/>
            <a:ext cx="3169643" cy="480469"/>
          </a:xfrm>
          <a:prstGeom prst="rect">
            <a:avLst/>
          </a:prstGeom>
          <a:noFill/>
          <a:ln w="9525">
            <a:noFill/>
            <a:miter lim="800000"/>
            <a:headEnd/>
            <a:tailEnd/>
          </a:ln>
        </p:spPr>
        <p:txBody>
          <a:bodyPr lIns="96652" tIns="48327" rIns="96652" bIns="48327" anchor="b"/>
          <a:lstStyle/>
          <a:p>
            <a:pPr algn="r"/>
            <a:fld id="{9206D5F3-784D-444D-94AD-60F4D004C19F}" type="slidenum">
              <a:rPr lang="en-US" sz="1200"/>
              <a:pPr algn="r"/>
              <a:t>52</a:t>
            </a:fld>
            <a:endParaRPr lang="en-US" sz="1200"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latin typeface="Times"/>
            </a:endParaRPr>
          </a:p>
        </p:txBody>
      </p:sp>
    </p:spTree>
    <p:extLst>
      <p:ext uri="{BB962C8B-B14F-4D97-AF65-F5344CB8AC3E}">
        <p14:creationId xmlns:p14="http://schemas.microsoft.com/office/powerpoint/2010/main" val="354336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32430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5552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7699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8287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8701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6723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746250" y="818130"/>
            <a:ext cx="5651500" cy="896369"/>
          </a:xfrm>
          <a:prstGeom prst="rect">
            <a:avLst/>
          </a:prstGeom>
        </p:spPr>
      </p:pic>
      <p:sp>
        <p:nvSpPr>
          <p:cNvPr id="5" name="Rectangle 4"/>
          <p:cNvSpPr/>
          <p:nvPr userDrawn="1"/>
        </p:nvSpPr>
        <p:spPr>
          <a:xfrm>
            <a:off x="0" y="2438400"/>
            <a:ext cx="9144000" cy="4419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571836" y="3071116"/>
            <a:ext cx="8000328" cy="2173984"/>
          </a:xfrm>
        </p:spPr>
        <p:txBody>
          <a:bodyPr lIns="0" tIns="0" rIns="0" bIns="0" anchor="t" anchorCtr="0">
            <a:noAutofit/>
          </a:bodyPr>
          <a:lstStyle>
            <a:lvl1pPr>
              <a:defRPr sz="4000" b="1" i="0">
                <a:solidFill>
                  <a:schemeClr val="bg1"/>
                </a:solidFill>
              </a:defRPr>
            </a:lvl1pPr>
          </a:lstStyle>
          <a:p>
            <a:r>
              <a:rPr lang="en-US" dirty="0"/>
              <a:t>Click to edit title</a:t>
            </a:r>
          </a:p>
        </p:txBody>
      </p:sp>
      <p:sp>
        <p:nvSpPr>
          <p:cNvPr id="15" name="Text Placeholder 16"/>
          <p:cNvSpPr>
            <a:spLocks noGrp="1"/>
          </p:cNvSpPr>
          <p:nvPr>
            <p:ph type="body" sz="quarter" idx="14" hasCustomPrompt="1"/>
          </p:nvPr>
        </p:nvSpPr>
        <p:spPr>
          <a:xfrm>
            <a:off x="571344" y="5715001"/>
            <a:ext cx="8001313" cy="812799"/>
          </a:xfrm>
        </p:spPr>
        <p:txBody>
          <a:bodyPr wrap="square" lIns="0" rIns="0" bIns="0" anchor="t" anchorCtr="0">
            <a:noAutofit/>
          </a:bodyPr>
          <a:lstStyle>
            <a:lvl1pPr marL="0" indent="0">
              <a:spcBef>
                <a:spcPts val="0"/>
              </a:spcBef>
              <a:buNone/>
              <a:defRPr sz="2000">
                <a:solidFill>
                  <a:schemeClr val="accent1">
                    <a:lumMod val="20000"/>
                    <a:lumOff val="8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speaker name/title</a:t>
            </a:r>
          </a:p>
          <a:p>
            <a:pPr lvl="0"/>
            <a:r>
              <a:rPr lang="en-US" dirty="0"/>
              <a:t>Date</a:t>
            </a:r>
          </a:p>
        </p:txBody>
      </p:sp>
      <p:sp>
        <p:nvSpPr>
          <p:cNvPr id="18" name="Rectangle 17"/>
          <p:cNvSpPr/>
          <p:nvPr userDrawn="1"/>
        </p:nvSpPr>
        <p:spPr>
          <a:xfrm>
            <a:off x="0" y="0"/>
            <a:ext cx="9144000" cy="279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Rectangle 5"/>
          <p:cNvSpPr/>
          <p:nvPr userDrawn="1"/>
        </p:nvSpPr>
        <p:spPr>
          <a:xfrm>
            <a:off x="0" y="2438400"/>
            <a:ext cx="9144000" cy="4419600"/>
          </a:xfrm>
          <a:prstGeom prst="rect">
            <a:avLst/>
          </a:prstGeom>
          <a:solidFill>
            <a:schemeClr val="accent1"/>
          </a:solidFill>
          <a:ln>
            <a:no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a:xfrm>
            <a:off x="571836" y="3071116"/>
            <a:ext cx="8000328" cy="2885184"/>
          </a:xfrm>
        </p:spPr>
        <p:txBody>
          <a:bodyPr lIns="0" tIns="0" rIns="0" bIns="45720" anchor="ctr" anchorCtr="0">
            <a:noAutofit/>
          </a:bodyPr>
          <a:lstStyle>
            <a:lvl1pPr algn="ctr">
              <a:defRPr sz="4000" b="1" i="0">
                <a:solidFill>
                  <a:schemeClr val="bg1"/>
                </a:solidFill>
              </a:defRPr>
            </a:lvl1pPr>
          </a:lstStyle>
          <a:p>
            <a:r>
              <a:rPr lang="en-US" dirty="0"/>
              <a:t>Click to edit Section title</a:t>
            </a:r>
          </a:p>
        </p:txBody>
      </p:sp>
      <p:pic>
        <p:nvPicPr>
          <p:cNvPr id="2" name="Picture 1"/>
          <p:cNvPicPr>
            <a:picLocks noChangeAspect="1"/>
          </p:cNvPicPr>
          <p:nvPr userDrawn="1"/>
        </p:nvPicPr>
        <p:blipFill>
          <a:blip r:embed="rId2"/>
          <a:stretch>
            <a:fillRect/>
          </a:stretch>
        </p:blipFill>
        <p:spPr>
          <a:xfrm>
            <a:off x="4203700" y="620132"/>
            <a:ext cx="736600" cy="1437268"/>
          </a:xfrm>
          <a:prstGeom prst="rect">
            <a:avLst/>
          </a:prstGeom>
        </p:spPr>
      </p:pic>
      <p:sp>
        <p:nvSpPr>
          <p:cNvPr id="11" name="Rectangle 10"/>
          <p:cNvSpPr/>
          <p:nvPr userDrawn="1"/>
        </p:nvSpPr>
        <p:spPr>
          <a:xfrm>
            <a:off x="0" y="0"/>
            <a:ext cx="9144000" cy="279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75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With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2"/>
          <p:cNvSpPr>
            <a:spLocks noGrp="1"/>
          </p:cNvSpPr>
          <p:nvPr>
            <p:ph idx="1"/>
          </p:nvPr>
        </p:nvSpPr>
        <p:spPr>
          <a:xfrm>
            <a:off x="457200" y="1358900"/>
            <a:ext cx="8229600" cy="1474250"/>
          </a:xfrm>
        </p:spPr>
        <p:txBody>
          <a:bodyPr>
            <a:spAutoFit/>
          </a:bodyPr>
          <a:lstStyle>
            <a:lvl1pPr>
              <a:defRPr sz="2500">
                <a:solidFill>
                  <a:srgbClr val="5C4F3D"/>
                </a:solidFill>
              </a:defRPr>
            </a:lvl1pPr>
            <a:lvl2pPr>
              <a:defRPr sz="2300">
                <a:solidFill>
                  <a:srgbClr val="5C4F3D"/>
                </a:solidFill>
              </a:defRPr>
            </a:lvl2pPr>
            <a:lvl3pPr>
              <a:defRPr sz="2000">
                <a:solidFill>
                  <a:srgbClr val="5C4F3D"/>
                </a:solidFill>
              </a:defRPr>
            </a:lvl3pPr>
            <a:lvl4pPr>
              <a:defRPr sz="1600">
                <a:solidFill>
                  <a:srgbClr val="5C4F3D"/>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5"/>
          <p:cNvSpPr>
            <a:spLocks noGrp="1"/>
          </p:cNvSpPr>
          <p:nvPr>
            <p:ph type="sldNum" sz="quarter" idx="4"/>
          </p:nvPr>
        </p:nvSpPr>
        <p:spPr>
          <a:xfrm>
            <a:off x="8415809" y="6339205"/>
            <a:ext cx="355600" cy="365125"/>
          </a:xfrm>
          <a:prstGeom prst="rect">
            <a:avLst/>
          </a:prstGeom>
        </p:spPr>
        <p:txBody>
          <a:bodyPr vert="horz" lIns="91440" tIns="45720" rIns="91440" bIns="45720" rtlCol="0" anchor="ctr"/>
          <a:lstStyle>
            <a:lvl1pPr algn="ctr">
              <a:defRPr sz="900">
                <a:solidFill>
                  <a:schemeClr val="tx1">
                    <a:tint val="75000"/>
                  </a:schemeClr>
                </a:solidFill>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96240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Two Sid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58900"/>
            <a:ext cx="4038600" cy="2154436"/>
          </a:xfrm>
        </p:spPr>
        <p:txBody>
          <a:bodyPr>
            <a:spAutoFit/>
          </a:bodyPr>
          <a:lstStyle>
            <a:lvl1pPr>
              <a:defRPr sz="2500">
                <a:solidFill>
                  <a:schemeClr val="tx2"/>
                </a:solidFill>
              </a:defRPr>
            </a:lvl1pPr>
            <a:lvl2pPr>
              <a:defRPr sz="2300">
                <a:solidFill>
                  <a:schemeClr val="tx2"/>
                </a:solidFill>
              </a:defRPr>
            </a:lvl2pPr>
            <a:lvl3pPr>
              <a:defRPr sz="20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58900"/>
            <a:ext cx="4038600" cy="2154436"/>
          </a:xfrm>
        </p:spPr>
        <p:txBody>
          <a:bodyPr>
            <a:spAutoFit/>
          </a:bodyPr>
          <a:lstStyle>
            <a:lvl1pPr>
              <a:defRPr sz="2500">
                <a:solidFill>
                  <a:schemeClr val="tx2"/>
                </a:solidFill>
              </a:defRPr>
            </a:lvl1pPr>
            <a:lvl2pPr>
              <a:defRPr sz="2300">
                <a:solidFill>
                  <a:schemeClr val="tx2"/>
                </a:solidFill>
              </a:defRPr>
            </a:lvl2pPr>
            <a:lvl3pPr>
              <a:defRPr sz="20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15809" y="6339205"/>
            <a:ext cx="355600" cy="365125"/>
          </a:xfrm>
          <a:prstGeom prst="rect">
            <a:avLst/>
          </a:prstGeom>
        </p:spPr>
        <p:txBody>
          <a:bodyPr vert="horz" lIns="91440" tIns="45720" rIns="91440" bIns="45720" rtlCol="0" anchor="ctr"/>
          <a:lstStyle>
            <a:lvl1pPr algn="ctr">
              <a:defRPr sz="900">
                <a:solidFill>
                  <a:schemeClr val="tx1">
                    <a:tint val="75000"/>
                  </a:schemeClr>
                </a:solidFill>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a:prstGeom prst="rect">
            <a:avLst/>
          </a:prstGeom>
        </p:spPr>
        <p:txBody>
          <a:bodyPr/>
          <a:lstStyle>
            <a:lvl1pPr>
              <a:defRPr/>
            </a:lvl1pPr>
          </a:lstStyle>
          <a:p>
            <a:fld id="{E214AE64-5CF3-42E6-AACF-B7B30C1068EE}" type="slidenum">
              <a:rPr lang="en-US"/>
              <a:pPr/>
              <a:t>‹#›</a:t>
            </a:fld>
            <a:endParaRPr lang="en-US"/>
          </a:p>
        </p:txBody>
      </p:sp>
    </p:spTree>
    <p:extLst>
      <p:ext uri="{BB962C8B-B14F-4D97-AF65-F5344CB8AC3E}">
        <p14:creationId xmlns:p14="http://schemas.microsoft.com/office/powerpoint/2010/main" val="354409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3638"/>
            <a:ext cx="21336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E8AED84-23CE-469F-B0F5-D95D0952287E}" type="slidenum">
              <a:rPr lang="en-US"/>
              <a:pPr/>
              <a:t>‹#›</a:t>
            </a:fld>
            <a:endParaRPr lang="en-US"/>
          </a:p>
        </p:txBody>
      </p:sp>
    </p:spTree>
    <p:extLst>
      <p:ext uri="{BB962C8B-B14F-4D97-AF65-F5344CB8AC3E}">
        <p14:creationId xmlns:p14="http://schemas.microsoft.com/office/powerpoint/2010/main" val="3588045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DED589-A9E2-4EB0-9BDA-E11C494E8974}" type="slidenum">
              <a:rPr lang="en-US"/>
              <a:pPr/>
              <a:t>‹#›</a:t>
            </a:fld>
            <a:endParaRPr lang="en-US"/>
          </a:p>
        </p:txBody>
      </p:sp>
    </p:spTree>
    <p:extLst>
      <p:ext uri="{BB962C8B-B14F-4D97-AF65-F5344CB8AC3E}">
        <p14:creationId xmlns:p14="http://schemas.microsoft.com/office/powerpoint/2010/main" val="429277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172D11-B265-4B9B-A3B8-8D65281AD8C0}" type="slidenum">
              <a:rPr lang="en-US"/>
              <a:pPr/>
              <a:t>‹#›</a:t>
            </a:fld>
            <a:endParaRPr lang="en-US"/>
          </a:p>
        </p:txBody>
      </p:sp>
    </p:spTree>
    <p:extLst>
      <p:ext uri="{BB962C8B-B14F-4D97-AF65-F5344CB8AC3E}">
        <p14:creationId xmlns:p14="http://schemas.microsoft.com/office/powerpoint/2010/main" val="2313768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96619"/>
            <a:ext cx="8229600" cy="461665"/>
          </a:xfrm>
          <a:prstGeom prst="rect">
            <a:avLst/>
          </a:prstGeom>
        </p:spPr>
        <p:txBody>
          <a:bodyPr vert="horz" lIns="0" tIns="0" rIns="0" bIns="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457200" y="1358900"/>
            <a:ext cx="8229600" cy="1511183"/>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415809" y="6339205"/>
            <a:ext cx="355600" cy="365125"/>
          </a:xfrm>
          <a:prstGeom prst="rect">
            <a:avLst/>
          </a:prstGeom>
        </p:spPr>
        <p:txBody>
          <a:bodyPr vert="horz" lIns="91440" tIns="45720" rIns="91440" bIns="45720" rtlCol="0" anchor="ctr"/>
          <a:lstStyle>
            <a:lvl1pPr algn="ctr">
              <a:defRPr sz="900">
                <a:solidFill>
                  <a:srgbClr val="5C4F3D"/>
                </a:solidFill>
                <a:latin typeface="Arial"/>
                <a:cs typeface="Arial"/>
              </a:defRPr>
            </a:lvl1pPr>
          </a:lstStyle>
          <a:p>
            <a:fld id="{2066355A-084C-D24E-9AD2-7E4FC41EA627}" type="slidenum">
              <a:rPr lang="en-US" smtClean="0"/>
              <a:pPr/>
              <a:t>‹#›</a:t>
            </a:fld>
            <a:endParaRPr lang="en-US" dirty="0"/>
          </a:p>
        </p:txBody>
      </p:sp>
      <p:pic>
        <p:nvPicPr>
          <p:cNvPr id="11" name="Picture 10"/>
          <p:cNvPicPr>
            <a:picLocks noChangeAspect="1"/>
          </p:cNvPicPr>
          <p:nvPr/>
        </p:nvPicPr>
        <p:blipFill>
          <a:blip r:embed="rId10"/>
          <a:stretch>
            <a:fillRect/>
          </a:stretch>
        </p:blipFill>
        <p:spPr>
          <a:xfrm>
            <a:off x="457200" y="6108700"/>
            <a:ext cx="285531" cy="557133"/>
          </a:xfrm>
          <a:prstGeom prst="rect">
            <a:avLst/>
          </a:prstGeom>
        </p:spPr>
      </p:pic>
      <p:sp>
        <p:nvSpPr>
          <p:cNvPr id="13" name="Rectangle 12"/>
          <p:cNvSpPr/>
          <p:nvPr/>
        </p:nvSpPr>
        <p:spPr>
          <a:xfrm>
            <a:off x="457200" y="5"/>
            <a:ext cx="8686800" cy="1066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0" y="4"/>
            <a:ext cx="457200" cy="106673"/>
          </a:xfrm>
          <a:prstGeom prst="rect">
            <a:avLst/>
          </a:prstGeom>
          <a:solidFill>
            <a:srgbClr val="F5CB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8" r:id="rId2"/>
    <p:sldLayoutId id="2147493475" r:id="rId3"/>
    <p:sldLayoutId id="2147493459" r:id="rId4"/>
    <p:sldLayoutId id="2147493476" r:id="rId5"/>
    <p:sldLayoutId id="2147493479" r:id="rId6"/>
    <p:sldLayoutId id="2147493480" r:id="rId7"/>
    <p:sldLayoutId id="2147493481" r:id="rId8"/>
  </p:sldLayoutIdLst>
  <p:hf hdr="0" ftr="0" dt="0"/>
  <p:txStyles>
    <p:titleStyle>
      <a:lvl1pPr algn="l" defTabSz="457200" rtl="0" eaLnBrk="1" latinLnBrk="0" hangingPunct="1">
        <a:spcBef>
          <a:spcPct val="0"/>
        </a:spcBef>
        <a:buNone/>
        <a:defRPr sz="30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500" kern="1200">
          <a:solidFill>
            <a:srgbClr val="5C4F3D"/>
          </a:solidFill>
          <a:latin typeface="+mn-lt"/>
          <a:ea typeface="+mn-ea"/>
          <a:cs typeface="+mn-cs"/>
        </a:defRPr>
      </a:lvl1pPr>
      <a:lvl2pPr marL="742950" indent="-285750" algn="l" defTabSz="457200" rtl="0" eaLnBrk="1" latinLnBrk="0" hangingPunct="1">
        <a:spcBef>
          <a:spcPct val="20000"/>
        </a:spcBef>
        <a:buFont typeface="Arial"/>
        <a:buChar char="–"/>
        <a:defRPr sz="2300" kern="1200">
          <a:solidFill>
            <a:srgbClr val="5C4F3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5C4F3D"/>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C4F3D"/>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chart" Target="../charts/chart5.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twitter.com/Tobacconomics" TargetMode="External"/><Relationship Id="rId4" Type="http://schemas.openxmlformats.org/officeDocument/2006/relationships/hyperlink" Target="http://www.tobacconomics.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twitter.com/Tobacconomics" TargetMode="External"/><Relationship Id="rId4" Type="http://schemas.openxmlformats.org/officeDocument/2006/relationships/hyperlink" Target="http://www.tobacconomics.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chart" Target="../charts/chart7.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twitter.com/Tobacconomics" TargetMode="External"/><Relationship Id="rId4" Type="http://schemas.openxmlformats.org/officeDocument/2006/relationships/hyperlink" Target="http://www.tobacconomics.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s://twitter.com/Tobacconomics" TargetMode="External"/><Relationship Id="rId5" Type="http://schemas.openxmlformats.org/officeDocument/2006/relationships/hyperlink" Target="http://www.tobacconomics.org/" TargetMode="Externa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twitter.com/Tobacconomics" TargetMode="External"/><Relationship Id="rId4" Type="http://schemas.openxmlformats.org/officeDocument/2006/relationships/hyperlink" Target="http://www.tobacconomics.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hyperlink" Target="https://twitter.com/Tobacconomics" TargetMode="External"/><Relationship Id="rId4" Type="http://schemas.openxmlformats.org/officeDocument/2006/relationships/hyperlink" Target="http://www.tobacconomics.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chart" Target="../charts/chart10.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hyperlink" Target="https://twitter.com/Tobacconomics" TargetMode="External"/><Relationship Id="rId4" Type="http://schemas.openxmlformats.org/officeDocument/2006/relationships/hyperlink" Target="http://www.tobacconomics.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twitter.com/Tobacconomics" TargetMode="External"/><Relationship Id="rId2" Type="http://schemas.openxmlformats.org/officeDocument/2006/relationships/hyperlink" Target="http://www.tobacconomics.org/"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twitter.com/Tobacconomics" TargetMode="External"/><Relationship Id="rId4" Type="http://schemas.openxmlformats.org/officeDocument/2006/relationships/hyperlink" Target="http://www.tobacconomics.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hyperlink" Target="http://www.tobacconomics.org/" TargetMode="External"/><Relationship Id="rId7"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hyperlink" Target="mailto:fjc@uic.edu"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twitter.com/Tobacconomics" TargetMode="External"/><Relationship Id="rId4" Type="http://schemas.openxmlformats.org/officeDocument/2006/relationships/hyperlink" Target="http://www.tobacconomics.org/"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twitter.com/Tobacconomics" TargetMode="External"/><Relationship Id="rId4" Type="http://schemas.openxmlformats.org/officeDocument/2006/relationships/hyperlink" Target="http://www.tobacconomics.org/"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twitter.com/Tobacconomics" TargetMode="External"/><Relationship Id="rId4" Type="http://schemas.openxmlformats.org/officeDocument/2006/relationships/hyperlink" Target="http://www.tobacconomics.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tobacconomics.org/" TargetMode="External"/><Relationship Id="rId2" Type="http://schemas.openxmlformats.org/officeDocument/2006/relationships/chart" Target="../charts/chart4.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s://twitter.com/Tobacconom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71344" y="3068250"/>
            <a:ext cx="8000328" cy="1636888"/>
          </a:xfrm>
        </p:spPr>
        <p:txBody>
          <a:bodyPr/>
          <a:lstStyle/>
          <a:p>
            <a:pPr algn="ctr"/>
            <a:r>
              <a:rPr lang="en-US" sz="5400" dirty="0"/>
              <a:t>The Truth About</a:t>
            </a:r>
            <a:br>
              <a:rPr lang="en-US" sz="5400" dirty="0"/>
            </a:br>
            <a:r>
              <a:rPr lang="en-US" sz="5400" dirty="0"/>
              <a:t>Tobacco Economics</a:t>
            </a:r>
          </a:p>
        </p:txBody>
      </p:sp>
      <p:sp>
        <p:nvSpPr>
          <p:cNvPr id="6" name="Text Placeholder 5"/>
          <p:cNvSpPr>
            <a:spLocks noGrp="1"/>
          </p:cNvSpPr>
          <p:nvPr>
            <p:ph type="body" sz="quarter" idx="14"/>
          </p:nvPr>
        </p:nvSpPr>
        <p:spPr>
          <a:xfrm>
            <a:off x="327171" y="5126199"/>
            <a:ext cx="8657438" cy="1188157"/>
          </a:xfrm>
        </p:spPr>
        <p:txBody>
          <a:bodyPr/>
          <a:lstStyle/>
          <a:p>
            <a:pPr>
              <a:spcAft>
                <a:spcPts val="600"/>
              </a:spcAft>
            </a:pPr>
            <a:r>
              <a:rPr lang="en-US" dirty="0"/>
              <a:t>Frank J. </a:t>
            </a:r>
            <a:r>
              <a:rPr lang="en-US" dirty="0" err="1"/>
              <a:t>Chaloupka</a:t>
            </a:r>
            <a:r>
              <a:rPr lang="en-US" dirty="0"/>
              <a:t>, University of Illinois at Chicago</a:t>
            </a:r>
          </a:p>
          <a:p>
            <a:pPr>
              <a:spcAft>
                <a:spcPts val="600"/>
              </a:spcAft>
            </a:pPr>
            <a:r>
              <a:rPr lang="en-US" dirty="0"/>
              <a:t>Informational Briefing – Seeking Solutions to End the Youth Vaping Epidemic</a:t>
            </a:r>
          </a:p>
          <a:p>
            <a:pPr>
              <a:spcAft>
                <a:spcPts val="600"/>
              </a:spcAft>
            </a:pPr>
            <a:r>
              <a:rPr lang="en-US" dirty="0"/>
              <a:t>Honolulu, Hawaii, October 17, 2019</a:t>
            </a:r>
          </a:p>
          <a:p>
            <a:pPr>
              <a:spcAft>
                <a:spcPts val="600"/>
              </a:spcAft>
            </a:pPr>
            <a:endParaRPr lang="en-US" dirty="0"/>
          </a:p>
        </p:txBody>
      </p:sp>
    </p:spTree>
    <p:extLst>
      <p:ext uri="{BB962C8B-B14F-4D97-AF65-F5344CB8AC3E}">
        <p14:creationId xmlns:p14="http://schemas.microsoft.com/office/powerpoint/2010/main" val="46297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Text Box 4"/>
          <p:cNvSpPr txBox="1">
            <a:spLocks noChangeArrowheads="1"/>
          </p:cNvSpPr>
          <p:nvPr/>
        </p:nvSpPr>
        <p:spPr bwMode="auto">
          <a:xfrm>
            <a:off x="3078524" y="6153864"/>
            <a:ext cx="5989796" cy="246221"/>
          </a:xfrm>
          <a:prstGeom prst="rect">
            <a:avLst/>
          </a:prstGeom>
          <a:noFill/>
          <a:ln w="9525">
            <a:noFill/>
            <a:miter lim="800000"/>
            <a:headEnd/>
            <a:tailEnd/>
          </a:ln>
          <a:effectLst/>
        </p:spPr>
        <p:txBody>
          <a:bodyPr wrap="square">
            <a:spAutoFit/>
          </a:bodyPr>
          <a:lstStyle/>
          <a:p>
            <a:pPr algn="r" eaLnBrk="1" hangingPunct="1"/>
            <a:r>
              <a:rPr lang="en-US" sz="1000" dirty="0">
                <a:solidFill>
                  <a:schemeClr val="tx2"/>
                </a:solidFill>
              </a:rPr>
              <a:t>Source: BRFSS, </a:t>
            </a:r>
            <a:r>
              <a:rPr lang="en-US" sz="1000" i="1" dirty="0">
                <a:solidFill>
                  <a:schemeClr val="tx2"/>
                </a:solidFill>
              </a:rPr>
              <a:t>Tax Burden on Tobacco, </a:t>
            </a:r>
            <a:r>
              <a:rPr lang="en-US" sz="1000" dirty="0">
                <a:solidFill>
                  <a:schemeClr val="tx2"/>
                </a:solidFill>
              </a:rPr>
              <a:t>2010, and author’s calculations</a:t>
            </a:r>
          </a:p>
        </p:txBody>
      </p:sp>
      <p:graphicFrame>
        <p:nvGraphicFramePr>
          <p:cNvPr id="5" name="Chart 4"/>
          <p:cNvGraphicFramePr/>
          <p:nvPr>
            <p:extLst>
              <p:ext uri="{D42A27DB-BD31-4B8C-83A1-F6EECF244321}">
                <p14:modId xmlns:p14="http://schemas.microsoft.com/office/powerpoint/2010/main" val="3196511288"/>
              </p:ext>
            </p:extLst>
          </p:nvPr>
        </p:nvGraphicFramePr>
        <p:xfrm>
          <a:off x="0" y="1"/>
          <a:ext cx="8944495" cy="6276974"/>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a:extLst>
              <a:ext uri="{FF2B5EF4-FFF2-40B4-BE49-F238E27FC236}">
                <a16:creationId xmlns:a16="http://schemas.microsoft.com/office/drawing/2014/main" id="{578DF0DB-8D51-4B79-92C3-66E334DEE46E}"/>
              </a:ext>
            </a:extLst>
          </p:cNvPr>
          <p:cNvGrpSpPr/>
          <p:nvPr/>
        </p:nvGrpSpPr>
        <p:grpSpPr>
          <a:xfrm>
            <a:off x="2464380" y="6432550"/>
            <a:ext cx="4572000" cy="361950"/>
            <a:chOff x="2464380" y="6432550"/>
            <a:chExt cx="4572000" cy="361950"/>
          </a:xfrm>
        </p:grpSpPr>
        <p:sp>
          <p:nvSpPr>
            <p:cNvPr id="6" name="4 Rectángulo">
              <a:extLst>
                <a:ext uri="{FF2B5EF4-FFF2-40B4-BE49-F238E27FC236}">
                  <a16:creationId xmlns:a16="http://schemas.microsoft.com/office/drawing/2014/main" id="{A89A693E-951E-4D11-A60B-3C34933FD132}"/>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7" name="Picture 6">
              <a:extLst>
                <a:ext uri="{FF2B5EF4-FFF2-40B4-BE49-F238E27FC236}">
                  <a16:creationId xmlns:a16="http://schemas.microsoft.com/office/drawing/2014/main" id="{7F03D4E6-DFA6-4E03-8AB2-D459731473A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2940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60" name="Line 12"/>
          <p:cNvSpPr>
            <a:spLocks noChangeShapeType="1"/>
          </p:cNvSpPr>
          <p:nvPr/>
        </p:nvSpPr>
        <p:spPr bwMode="auto">
          <a:xfrm>
            <a:off x="3927475" y="5975350"/>
            <a:ext cx="0" cy="0"/>
          </a:xfrm>
          <a:prstGeom prst="line">
            <a:avLst/>
          </a:prstGeom>
          <a:noFill/>
          <a:ln w="9525">
            <a:solidFill>
              <a:schemeClr val="tx1"/>
            </a:solidFill>
            <a:round/>
            <a:headEnd/>
            <a:tailEnd/>
          </a:ln>
          <a:effectLst/>
        </p:spPr>
        <p:txBody>
          <a:bodyPr/>
          <a:lstStyle/>
          <a:p>
            <a:endParaRPr lang="en-US"/>
          </a:p>
        </p:txBody>
      </p:sp>
      <p:sp>
        <p:nvSpPr>
          <p:cNvPr id="616464" name="Line 16"/>
          <p:cNvSpPr>
            <a:spLocks noChangeShapeType="1"/>
          </p:cNvSpPr>
          <p:nvPr/>
        </p:nvSpPr>
        <p:spPr bwMode="auto">
          <a:xfrm>
            <a:off x="6657975" y="3516313"/>
            <a:ext cx="0" cy="0"/>
          </a:xfrm>
          <a:prstGeom prst="line">
            <a:avLst/>
          </a:prstGeom>
          <a:noFill/>
          <a:ln w="9525">
            <a:solidFill>
              <a:schemeClr val="tx1"/>
            </a:solidFill>
            <a:round/>
            <a:headEnd/>
            <a:tailEnd/>
          </a:ln>
          <a:effectLst/>
        </p:spPr>
        <p:txBody>
          <a:bodyPr/>
          <a:lstStyle/>
          <a:p>
            <a:endParaRPr lang="en-US"/>
          </a:p>
        </p:txBody>
      </p:sp>
      <p:sp>
        <p:nvSpPr>
          <p:cNvPr id="6" name="Text Box 5"/>
          <p:cNvSpPr txBox="1">
            <a:spLocks noChangeArrowheads="1"/>
          </p:cNvSpPr>
          <p:nvPr/>
        </p:nvSpPr>
        <p:spPr bwMode="auto">
          <a:xfrm>
            <a:off x="4547691" y="6124576"/>
            <a:ext cx="4487127" cy="253916"/>
          </a:xfrm>
          <a:prstGeom prst="rect">
            <a:avLst/>
          </a:prstGeom>
          <a:noFill/>
          <a:ln w="9525">
            <a:noFill/>
            <a:miter lim="800000"/>
            <a:headEnd/>
            <a:tailEnd/>
          </a:ln>
          <a:effectLst/>
        </p:spPr>
        <p:txBody>
          <a:bodyPr wrap="none">
            <a:spAutoFit/>
          </a:bodyPr>
          <a:lstStyle/>
          <a:p>
            <a:pPr algn="r" eaLnBrk="1" hangingPunct="1"/>
            <a:r>
              <a:rPr lang="en-US" sz="1050" dirty="0">
                <a:solidFill>
                  <a:schemeClr val="tx2"/>
                </a:solidFill>
              </a:rPr>
              <a:t>Source: MTF, </a:t>
            </a:r>
            <a:r>
              <a:rPr lang="en-US" sz="1050" i="1" dirty="0">
                <a:solidFill>
                  <a:schemeClr val="tx2"/>
                </a:solidFill>
              </a:rPr>
              <a:t>Tax Burden on Tobacco, </a:t>
            </a:r>
            <a:r>
              <a:rPr lang="en-US" sz="1050" dirty="0">
                <a:solidFill>
                  <a:schemeClr val="tx2"/>
                </a:solidFill>
              </a:rPr>
              <a:t>2019, and author’s calculations</a:t>
            </a:r>
          </a:p>
        </p:txBody>
      </p:sp>
      <p:graphicFrame>
        <p:nvGraphicFramePr>
          <p:cNvPr id="7" name="Chart 6">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3811711002"/>
              </p:ext>
            </p:extLst>
          </p:nvPr>
        </p:nvGraphicFramePr>
        <p:xfrm>
          <a:off x="180975" y="266686"/>
          <a:ext cx="8682878" cy="585789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EB8B4E1C-6D62-4596-B644-B28F9BAFCB28}"/>
              </a:ext>
            </a:extLst>
          </p:cNvPr>
          <p:cNvGrpSpPr/>
          <p:nvPr/>
        </p:nvGrpSpPr>
        <p:grpSpPr>
          <a:xfrm>
            <a:off x="2464380" y="6432550"/>
            <a:ext cx="4572000" cy="361950"/>
            <a:chOff x="2464380" y="6432550"/>
            <a:chExt cx="4572000" cy="361950"/>
          </a:xfrm>
        </p:grpSpPr>
        <p:sp>
          <p:nvSpPr>
            <p:cNvPr id="10" name="4 Rectángulo">
              <a:extLst>
                <a:ext uri="{FF2B5EF4-FFF2-40B4-BE49-F238E27FC236}">
                  <a16:creationId xmlns:a16="http://schemas.microsoft.com/office/drawing/2014/main" id="{B7A87F31-78C7-449B-B1CA-A4ADD4966CE5}"/>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4"/>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5"/>
                </a:rPr>
                <a:t>@</a:t>
              </a:r>
              <a:r>
                <a:rPr lang="en-US" sz="1400" dirty="0" err="1">
                  <a:solidFill>
                    <a:schemeClr val="accent1"/>
                  </a:solidFill>
                  <a:latin typeface="+mn-lt"/>
                  <a:cs typeface="Arial" charset="0"/>
                  <a:hlinkClick r:id="rId5"/>
                </a:rPr>
                <a:t>tobacconomics</a:t>
              </a:r>
              <a:endParaRPr lang="en-US" sz="1400" dirty="0">
                <a:solidFill>
                  <a:schemeClr val="accent1"/>
                </a:solidFill>
                <a:latin typeface="+mn-lt"/>
                <a:cs typeface="Arial" charset="0"/>
              </a:endParaRPr>
            </a:p>
          </p:txBody>
        </p:sp>
        <p:pic>
          <p:nvPicPr>
            <p:cNvPr id="11" name="Picture 10">
              <a:extLst>
                <a:ext uri="{FF2B5EF4-FFF2-40B4-BE49-F238E27FC236}">
                  <a16:creationId xmlns:a16="http://schemas.microsoft.com/office/drawing/2014/main" id="{481EF4CD-B4CA-4BEB-9580-3DEEFDD8DEA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8573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2178" name="Picture 2" descr="C:\Users\Frank Chaloupka\Documents\UIC.information\teaching\special topics - tobacco control\cigs-lung cancer-price.jpg"/>
          <p:cNvPicPr>
            <a:picLocks noChangeAspect="1" noChangeArrowheads="1"/>
          </p:cNvPicPr>
          <p:nvPr/>
        </p:nvPicPr>
        <p:blipFill>
          <a:blip r:embed="rId3" cstate="print"/>
          <a:srcRect/>
          <a:stretch>
            <a:fillRect/>
          </a:stretch>
        </p:blipFill>
        <p:spPr bwMode="auto">
          <a:xfrm>
            <a:off x="413700" y="1471774"/>
            <a:ext cx="8294544" cy="4710897"/>
          </a:xfrm>
          <a:prstGeom prst="rect">
            <a:avLst/>
          </a:prstGeom>
          <a:noFill/>
        </p:spPr>
      </p:pic>
      <p:sp>
        <p:nvSpPr>
          <p:cNvPr id="6" name="Rectangle 2"/>
          <p:cNvSpPr>
            <a:spLocks noGrp="1" noChangeArrowheads="1"/>
          </p:cNvSpPr>
          <p:nvPr>
            <p:ph type="title"/>
          </p:nvPr>
        </p:nvSpPr>
        <p:spPr>
          <a:xfrm>
            <a:off x="503499" y="162046"/>
            <a:ext cx="8229600" cy="1069975"/>
          </a:xfrm>
        </p:spPr>
        <p:txBody>
          <a:bodyPr/>
          <a:lstStyle/>
          <a:p>
            <a:r>
              <a:rPr lang="en-US" dirty="0"/>
              <a:t>Taxes, Prices and Health: US, 1980-2005</a:t>
            </a:r>
          </a:p>
        </p:txBody>
      </p:sp>
      <p:grpSp>
        <p:nvGrpSpPr>
          <p:cNvPr id="5" name="Group 4">
            <a:extLst>
              <a:ext uri="{FF2B5EF4-FFF2-40B4-BE49-F238E27FC236}">
                <a16:creationId xmlns:a16="http://schemas.microsoft.com/office/drawing/2014/main" id="{FB9A3A5E-35B8-485D-BE93-3F81BB86683D}"/>
              </a:ext>
            </a:extLst>
          </p:cNvPr>
          <p:cNvGrpSpPr/>
          <p:nvPr/>
        </p:nvGrpSpPr>
        <p:grpSpPr>
          <a:xfrm>
            <a:off x="2464380" y="6432550"/>
            <a:ext cx="4572000" cy="361950"/>
            <a:chOff x="2464380" y="6432550"/>
            <a:chExt cx="4572000" cy="361950"/>
          </a:xfrm>
        </p:grpSpPr>
        <p:sp>
          <p:nvSpPr>
            <p:cNvPr id="8" name="4 Rectángulo">
              <a:extLst>
                <a:ext uri="{FF2B5EF4-FFF2-40B4-BE49-F238E27FC236}">
                  <a16:creationId xmlns:a16="http://schemas.microsoft.com/office/drawing/2014/main" id="{59F1A1D9-F0B3-42EE-BF71-E55FD18B63AB}"/>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4"/>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5"/>
                </a:rPr>
                <a:t>@</a:t>
              </a:r>
              <a:r>
                <a:rPr lang="en-US" sz="1400" dirty="0" err="1">
                  <a:solidFill>
                    <a:schemeClr val="accent1"/>
                  </a:solidFill>
                  <a:latin typeface="+mn-lt"/>
                  <a:cs typeface="Arial" charset="0"/>
                  <a:hlinkClick r:id="rId5"/>
                </a:rPr>
                <a:t>tobacconomics</a:t>
              </a:r>
              <a:endParaRPr lang="en-US" sz="1400" dirty="0">
                <a:solidFill>
                  <a:schemeClr val="accent1"/>
                </a:solidFill>
                <a:latin typeface="+mn-lt"/>
                <a:cs typeface="Arial" charset="0"/>
              </a:endParaRPr>
            </a:p>
          </p:txBody>
        </p:sp>
        <p:pic>
          <p:nvPicPr>
            <p:cNvPr id="9" name="Picture 8">
              <a:extLst>
                <a:ext uri="{FF2B5EF4-FFF2-40B4-BE49-F238E27FC236}">
                  <a16:creationId xmlns:a16="http://schemas.microsoft.com/office/drawing/2014/main" id="{E8FF20DB-7479-4304-809B-C5E18BED28A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6470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xfrm>
            <a:off x="457200" y="239569"/>
            <a:ext cx="8229600" cy="615553"/>
          </a:xfrm>
        </p:spPr>
        <p:txBody>
          <a:bodyPr/>
          <a:lstStyle/>
          <a:p>
            <a:r>
              <a:rPr lang="en-US" sz="4000" dirty="0"/>
              <a:t>Prices and Tobacco Use</a:t>
            </a:r>
          </a:p>
        </p:txBody>
      </p:sp>
      <p:sp>
        <p:nvSpPr>
          <p:cNvPr id="636931" name="Rectangle 3"/>
          <p:cNvSpPr>
            <a:spLocks noGrp="1" noChangeArrowheads="1"/>
          </p:cNvSpPr>
          <p:nvPr>
            <p:ph type="body" sz="half" idx="1"/>
          </p:nvPr>
        </p:nvSpPr>
        <p:spPr>
          <a:xfrm>
            <a:off x="889233" y="2060676"/>
            <a:ext cx="7797567" cy="2431435"/>
          </a:xfrm>
        </p:spPr>
        <p:txBody>
          <a:bodyPr/>
          <a:lstStyle/>
          <a:p>
            <a:pPr marL="882650" lvl="1" indent="-425450">
              <a:spcBef>
                <a:spcPts val="0"/>
              </a:spcBef>
              <a:spcAft>
                <a:spcPts val="600"/>
              </a:spcAft>
            </a:pPr>
            <a:r>
              <a:rPr lang="en-US" sz="3200" dirty="0"/>
              <a:t>Similar evidence for variety of other tobacco products</a:t>
            </a:r>
          </a:p>
          <a:p>
            <a:pPr marL="1282700" lvl="2" indent="-425450">
              <a:spcBef>
                <a:spcPts val="0"/>
              </a:spcBef>
              <a:spcAft>
                <a:spcPts val="600"/>
              </a:spcAft>
            </a:pPr>
            <a:r>
              <a:rPr lang="en-US" sz="2800" dirty="0"/>
              <a:t>Generally see evidence of substitution</a:t>
            </a:r>
          </a:p>
          <a:p>
            <a:pPr marL="1282700" lvl="2" indent="-425450">
              <a:spcBef>
                <a:spcPts val="0"/>
              </a:spcBef>
              <a:spcAft>
                <a:spcPts val="600"/>
              </a:spcAft>
            </a:pPr>
            <a:r>
              <a:rPr lang="en-US" sz="2800" dirty="0"/>
              <a:t>Greater substitution among more similar products</a:t>
            </a:r>
          </a:p>
        </p:txBody>
      </p:sp>
      <p:grpSp>
        <p:nvGrpSpPr>
          <p:cNvPr id="5" name="Group 4">
            <a:extLst>
              <a:ext uri="{FF2B5EF4-FFF2-40B4-BE49-F238E27FC236}">
                <a16:creationId xmlns:a16="http://schemas.microsoft.com/office/drawing/2014/main" id="{220AC6FF-DC91-4D1F-B9A5-644A0DC05C74}"/>
              </a:ext>
            </a:extLst>
          </p:cNvPr>
          <p:cNvGrpSpPr/>
          <p:nvPr/>
        </p:nvGrpSpPr>
        <p:grpSpPr>
          <a:xfrm>
            <a:off x="2464380" y="6442075"/>
            <a:ext cx="4572000" cy="361950"/>
            <a:chOff x="2464380" y="6432550"/>
            <a:chExt cx="4572000" cy="361950"/>
          </a:xfrm>
        </p:grpSpPr>
        <p:sp>
          <p:nvSpPr>
            <p:cNvPr id="7" name="4 Rectángulo">
              <a:extLst>
                <a:ext uri="{FF2B5EF4-FFF2-40B4-BE49-F238E27FC236}">
                  <a16:creationId xmlns:a16="http://schemas.microsoft.com/office/drawing/2014/main" id="{3D72A106-FB0C-4E6E-A7F5-FD752CFD46CF}"/>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8" name="Picture 7">
              <a:extLst>
                <a:ext uri="{FF2B5EF4-FFF2-40B4-BE49-F238E27FC236}">
                  <a16:creationId xmlns:a16="http://schemas.microsoft.com/office/drawing/2014/main" id="{40D24859-882B-41AA-BB27-73BA9841C3F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67190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0" name="Rectangle 8"/>
          <p:cNvSpPr>
            <a:spLocks noGrp="1" noChangeArrowheads="1"/>
          </p:cNvSpPr>
          <p:nvPr>
            <p:ph type="title"/>
          </p:nvPr>
        </p:nvSpPr>
        <p:spPr>
          <a:xfrm>
            <a:off x="457200" y="399437"/>
            <a:ext cx="8229600" cy="615553"/>
          </a:xfrm>
        </p:spPr>
        <p:txBody>
          <a:bodyPr/>
          <a:lstStyle/>
          <a:p>
            <a:r>
              <a:rPr lang="en-US" sz="4000" dirty="0"/>
              <a:t>Effectiveness of Tobacco Taxes</a:t>
            </a:r>
          </a:p>
        </p:txBody>
      </p:sp>
      <p:sp>
        <p:nvSpPr>
          <p:cNvPr id="59401" name="Rectangle 9"/>
          <p:cNvSpPr>
            <a:spLocks noGrp="1" noChangeArrowheads="1"/>
          </p:cNvSpPr>
          <p:nvPr>
            <p:ph type="body" idx="1"/>
          </p:nvPr>
        </p:nvSpPr>
        <p:spPr>
          <a:xfrm>
            <a:off x="4340578" y="1387299"/>
            <a:ext cx="4080934" cy="4662815"/>
          </a:xfrm>
        </p:spPr>
        <p:txBody>
          <a:bodyPr/>
          <a:lstStyle/>
          <a:p>
            <a:pPr marL="0" indent="0" algn="ctr">
              <a:spcBef>
                <a:spcPts val="1200"/>
              </a:spcBef>
              <a:spcAft>
                <a:spcPts val="600"/>
              </a:spcAft>
              <a:buNone/>
            </a:pPr>
            <a:r>
              <a:rPr lang="en-US" altLang="en-US" sz="2400" dirty="0">
                <a:ea typeface="ＭＳ Ｐゴシック" pitchFamily="34" charset="-128"/>
              </a:rPr>
              <a:t>Chapter 4, Conclusion 1:</a:t>
            </a:r>
          </a:p>
          <a:p>
            <a:pPr marL="0" indent="0" algn="ctr">
              <a:spcBef>
                <a:spcPts val="1200"/>
              </a:spcBef>
              <a:spcAft>
                <a:spcPts val="600"/>
              </a:spcAft>
              <a:buNone/>
            </a:pPr>
            <a:r>
              <a:rPr lang="en-US" sz="2400" dirty="0">
                <a:ea typeface="ＭＳ Ｐゴシック" pitchFamily="34" charset="-128"/>
              </a:rPr>
              <a:t>A </a:t>
            </a:r>
            <a:r>
              <a:rPr lang="en-US" sz="2400" dirty="0"/>
              <a:t>substantial body of research, which has accumulated over many decades and from many countries, shows that </a:t>
            </a:r>
            <a:r>
              <a:rPr lang="en-US" sz="2400" b="1" dirty="0">
                <a:solidFill>
                  <a:srgbClr val="C00000"/>
                </a:solidFill>
              </a:rPr>
              <a:t>significantly increasing the excise tax and price of tobacco products is the single most consistently effective tool for reducing tobacco use</a:t>
            </a:r>
            <a:r>
              <a:rPr lang="en-US" sz="2400" dirty="0"/>
              <a:t>. </a:t>
            </a:r>
          </a:p>
        </p:txBody>
      </p:sp>
      <p:pic>
        <p:nvPicPr>
          <p:cNvPr id="6" name="Picture 2" descr="National Cancer Institute. NCI Tobacco Control Monograph Series 21 Cover. The Economics of Tobacco and Tobacco Control. In Collaboration with World Health Organization. U.S. Department of Health &amp; Human Services, National Institutes of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19794"/>
            <a:ext cx="3423430" cy="4430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80630" y="6422424"/>
            <a:ext cx="1611339" cy="307777"/>
          </a:xfrm>
          <a:prstGeom prst="rect">
            <a:avLst/>
          </a:prstGeom>
          <a:noFill/>
        </p:spPr>
        <p:txBody>
          <a:bodyPr wrap="none" rtlCol="0">
            <a:spAutoFit/>
          </a:bodyPr>
          <a:lstStyle/>
          <a:p>
            <a:pPr algn="ctr"/>
            <a:r>
              <a:rPr lang="en-US" sz="1400" dirty="0">
                <a:solidFill>
                  <a:schemeClr val="accent1"/>
                </a:solidFill>
              </a:rPr>
              <a:t>@</a:t>
            </a:r>
            <a:r>
              <a:rPr lang="en-US" sz="1400" dirty="0" err="1">
                <a:solidFill>
                  <a:schemeClr val="accent1"/>
                </a:solidFill>
              </a:rPr>
              <a:t>tobacconomics</a:t>
            </a:r>
            <a:endParaRPr lang="en-US" sz="1400" dirty="0">
              <a:solidFill>
                <a:schemeClr val="accent1"/>
              </a:solidFill>
            </a:endParaRPr>
          </a:p>
        </p:txBody>
      </p:sp>
    </p:spTree>
    <p:custDataLst>
      <p:tags r:id="rId1"/>
    </p:custDataLst>
    <p:extLst>
      <p:ext uri="{BB962C8B-B14F-4D97-AF65-F5344CB8AC3E}">
        <p14:creationId xmlns:p14="http://schemas.microsoft.com/office/powerpoint/2010/main" val="98095335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820636E-D626-4CF5-A86D-462085C7776D}"/>
              </a:ext>
            </a:extLst>
          </p:cNvPr>
          <p:cNvGraphicFramePr>
            <a:graphicFrameLocks noGrp="1"/>
          </p:cNvGraphicFramePr>
          <p:nvPr>
            <p:extLst>
              <p:ext uri="{D42A27DB-BD31-4B8C-83A1-F6EECF244321}">
                <p14:modId xmlns:p14="http://schemas.microsoft.com/office/powerpoint/2010/main" val="2039189802"/>
              </p:ext>
            </p:extLst>
          </p:nvPr>
        </p:nvGraphicFramePr>
        <p:xfrm>
          <a:off x="236904" y="282494"/>
          <a:ext cx="8670192" cy="591828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7D8AA5C8-D433-4616-AA1E-3EE35CEAE9E9}"/>
              </a:ext>
            </a:extLst>
          </p:cNvPr>
          <p:cNvGrpSpPr/>
          <p:nvPr/>
        </p:nvGrpSpPr>
        <p:grpSpPr>
          <a:xfrm>
            <a:off x="2464380" y="6432550"/>
            <a:ext cx="4572000" cy="361950"/>
            <a:chOff x="2464380" y="6432550"/>
            <a:chExt cx="4572000" cy="361950"/>
          </a:xfrm>
        </p:grpSpPr>
        <p:sp>
          <p:nvSpPr>
            <p:cNvPr id="6" name="4 Rectángulo">
              <a:extLst>
                <a:ext uri="{FF2B5EF4-FFF2-40B4-BE49-F238E27FC236}">
                  <a16:creationId xmlns:a16="http://schemas.microsoft.com/office/drawing/2014/main" id="{BDEDBC4E-EE66-494D-9BBE-629583D94B9D}"/>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7" name="Picture 7">
              <a:extLst>
                <a:ext uri="{FF2B5EF4-FFF2-40B4-BE49-F238E27FC236}">
                  <a16:creationId xmlns:a16="http://schemas.microsoft.com/office/drawing/2014/main" id="{557B858B-663A-4554-B0DC-5368AD7710F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72986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5901267" y="6149638"/>
            <a:ext cx="3005666" cy="274638"/>
          </a:xfrm>
          <a:prstGeom prst="rect">
            <a:avLst/>
          </a:prstGeom>
          <a:noFill/>
          <a:ln w="9525">
            <a:noFill/>
            <a:miter lim="800000"/>
            <a:headEnd/>
            <a:tailEnd/>
          </a:ln>
        </p:spPr>
        <p:txBody>
          <a:bodyPr wrap="square">
            <a:spAutoFit/>
          </a:bodyPr>
          <a:lstStyle/>
          <a:p>
            <a:pPr eaLnBrk="1" hangingPunct="1">
              <a:spcBef>
                <a:spcPct val="50000"/>
              </a:spcBef>
            </a:pPr>
            <a:r>
              <a:rPr lang="en-US" sz="1200" dirty="0">
                <a:solidFill>
                  <a:schemeClr val="bg1">
                    <a:lumMod val="50000"/>
                  </a:schemeClr>
                </a:solidFill>
                <a:latin typeface="Arial" charset="0"/>
              </a:rPr>
              <a:t>Source:  </a:t>
            </a:r>
            <a:r>
              <a:rPr lang="en-US" sz="1200" dirty="0" err="1">
                <a:solidFill>
                  <a:schemeClr val="bg1">
                    <a:lumMod val="50000"/>
                  </a:schemeClr>
                </a:solidFill>
                <a:latin typeface="Arial" charset="0"/>
              </a:rPr>
              <a:t>ImpacTeen</a:t>
            </a:r>
            <a:r>
              <a:rPr lang="en-US" sz="1200" dirty="0">
                <a:solidFill>
                  <a:schemeClr val="bg1">
                    <a:lumMod val="50000"/>
                  </a:schemeClr>
                </a:solidFill>
                <a:latin typeface="Arial" charset="0"/>
              </a:rPr>
              <a:t> Project, UIC; YRBS</a:t>
            </a:r>
          </a:p>
        </p:txBody>
      </p:sp>
      <p:graphicFrame>
        <p:nvGraphicFramePr>
          <p:cNvPr id="6" name="图表 4"/>
          <p:cNvGraphicFramePr/>
          <p:nvPr/>
        </p:nvGraphicFramePr>
        <p:xfrm>
          <a:off x="598310" y="273919"/>
          <a:ext cx="8196317" cy="5738907"/>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62566A3F-C10A-4FFB-A4AB-A1940A17792C}"/>
              </a:ext>
            </a:extLst>
          </p:cNvPr>
          <p:cNvGrpSpPr/>
          <p:nvPr/>
        </p:nvGrpSpPr>
        <p:grpSpPr>
          <a:xfrm>
            <a:off x="2464380" y="6432550"/>
            <a:ext cx="4572000" cy="361950"/>
            <a:chOff x="2464380" y="6432550"/>
            <a:chExt cx="4572000" cy="361950"/>
          </a:xfrm>
        </p:grpSpPr>
        <p:sp>
          <p:nvSpPr>
            <p:cNvPr id="8" name="4 Rectángulo">
              <a:extLst>
                <a:ext uri="{FF2B5EF4-FFF2-40B4-BE49-F238E27FC236}">
                  <a16:creationId xmlns:a16="http://schemas.microsoft.com/office/drawing/2014/main" id="{93FBFD33-FA17-499A-AEF8-E394A1C90C87}"/>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4"/>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5"/>
                </a:rPr>
                <a:t>@</a:t>
              </a:r>
              <a:r>
                <a:rPr lang="en-US" sz="1400" dirty="0" err="1">
                  <a:solidFill>
                    <a:schemeClr val="accent1"/>
                  </a:solidFill>
                  <a:latin typeface="+mn-lt"/>
                  <a:cs typeface="Arial" charset="0"/>
                  <a:hlinkClick r:id="rId5"/>
                </a:rPr>
                <a:t>tobacconomics</a:t>
              </a:r>
              <a:endParaRPr lang="en-US" sz="1400" dirty="0">
                <a:solidFill>
                  <a:schemeClr val="accent1"/>
                </a:solidFill>
                <a:latin typeface="+mn-lt"/>
                <a:cs typeface="Arial" charset="0"/>
              </a:endParaRPr>
            </a:p>
          </p:txBody>
        </p:sp>
        <p:pic>
          <p:nvPicPr>
            <p:cNvPr id="9" name="Picture 7">
              <a:extLst>
                <a:ext uri="{FF2B5EF4-FFF2-40B4-BE49-F238E27FC236}">
                  <a16:creationId xmlns:a16="http://schemas.microsoft.com/office/drawing/2014/main" id="{EAEE7F43-00D9-469D-8872-60AE7D99BE8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22754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50000"/>
              </a:lnSpc>
            </a:pPr>
            <a:r>
              <a:rPr lang="en-US" sz="4400" dirty="0"/>
              <a:t>Economic Impact of</a:t>
            </a:r>
            <a:br>
              <a:rPr lang="en-US" sz="4400" dirty="0"/>
            </a:br>
            <a:r>
              <a:rPr lang="en-US" sz="4400" dirty="0"/>
              <a:t>Tobacco Control:</a:t>
            </a:r>
            <a:br>
              <a:rPr lang="en-US" sz="4400" dirty="0"/>
            </a:br>
            <a:r>
              <a:rPr lang="en-US" sz="4400" dirty="0"/>
              <a:t>Myths &amp; Facts</a:t>
            </a:r>
          </a:p>
        </p:txBody>
      </p:sp>
    </p:spTree>
    <p:extLst>
      <p:ext uri="{BB962C8B-B14F-4D97-AF65-F5344CB8AC3E}">
        <p14:creationId xmlns:p14="http://schemas.microsoft.com/office/powerpoint/2010/main" val="4038662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1" name="Rectangle 3"/>
          <p:cNvSpPr>
            <a:spLocks noGrp="1" noChangeArrowheads="1"/>
          </p:cNvSpPr>
          <p:nvPr>
            <p:ph type="body" sz="half" idx="1"/>
          </p:nvPr>
        </p:nvSpPr>
        <p:spPr>
          <a:xfrm>
            <a:off x="1027289" y="1447800"/>
            <a:ext cx="7484534" cy="3662541"/>
          </a:xfrm>
        </p:spPr>
        <p:txBody>
          <a:bodyPr/>
          <a:lstStyle/>
          <a:p>
            <a:pPr marL="274320" indent="-274320">
              <a:lnSpc>
                <a:spcPct val="100000"/>
              </a:lnSpc>
              <a:spcBef>
                <a:spcPts val="600"/>
              </a:spcBef>
              <a:spcAft>
                <a:spcPts val="600"/>
              </a:spcAft>
            </a:pPr>
            <a:r>
              <a:rPr lang="en-US" sz="2800" dirty="0">
                <a:solidFill>
                  <a:schemeClr val="tx2"/>
                </a:solidFill>
                <a:latin typeface="+mn-lt"/>
              </a:rPr>
              <a:t>Tobacco industry and its allies use several common arguments in opposition to tax increases and other effective tobacco control policies</a:t>
            </a:r>
          </a:p>
          <a:p>
            <a:pPr marL="882650" lvl="1" indent="-425450">
              <a:lnSpc>
                <a:spcPct val="100000"/>
              </a:lnSpc>
              <a:spcBef>
                <a:spcPts val="600"/>
              </a:spcBef>
              <a:spcAft>
                <a:spcPts val="600"/>
              </a:spcAft>
              <a:buFont typeface="Arial" pitchFamily="34" charset="0"/>
              <a:buChar char="•"/>
            </a:pPr>
            <a:r>
              <a:rPr lang="en-US" sz="2400" dirty="0">
                <a:solidFill>
                  <a:schemeClr val="tx2"/>
                </a:solidFill>
                <a:latin typeface="+mn-lt"/>
              </a:rPr>
              <a:t>Will lead to extensive tax avoidance and tax evasion</a:t>
            </a:r>
          </a:p>
          <a:p>
            <a:pPr marL="882650" lvl="1" indent="-425450">
              <a:lnSpc>
                <a:spcPct val="100000"/>
              </a:lnSpc>
              <a:spcBef>
                <a:spcPts val="600"/>
              </a:spcBef>
              <a:spcAft>
                <a:spcPts val="600"/>
              </a:spcAft>
              <a:buFont typeface="Arial" pitchFamily="34" charset="0"/>
              <a:buChar char="•"/>
            </a:pPr>
            <a:r>
              <a:rPr lang="en-US" sz="2400" dirty="0">
                <a:solidFill>
                  <a:schemeClr val="tx2"/>
                </a:solidFill>
                <a:latin typeface="+mn-lt"/>
              </a:rPr>
              <a:t>Will harm poor and working-class consumers</a:t>
            </a:r>
          </a:p>
          <a:p>
            <a:pPr marL="882650" lvl="1" indent="-425450">
              <a:lnSpc>
                <a:spcPct val="100000"/>
              </a:lnSpc>
              <a:spcBef>
                <a:spcPts val="600"/>
              </a:spcBef>
              <a:spcAft>
                <a:spcPts val="600"/>
              </a:spcAft>
              <a:buFont typeface="Arial" pitchFamily="34" charset="0"/>
              <a:buChar char="•"/>
            </a:pPr>
            <a:r>
              <a:rPr lang="en-US" sz="2400" dirty="0">
                <a:solidFill>
                  <a:schemeClr val="tx2"/>
                </a:solidFill>
                <a:latin typeface="+mn-lt"/>
              </a:rPr>
              <a:t>Will lead to massive job losses</a:t>
            </a:r>
            <a:endParaRPr lang="en-US" sz="2000" dirty="0">
              <a:solidFill>
                <a:schemeClr val="tx2"/>
              </a:solidFill>
              <a:latin typeface="+mn-lt"/>
            </a:endParaRPr>
          </a:p>
        </p:txBody>
      </p:sp>
      <p:sp>
        <p:nvSpPr>
          <p:cNvPr id="7" name="Rectangle 9"/>
          <p:cNvSpPr>
            <a:spLocks noChangeArrowheads="1"/>
          </p:cNvSpPr>
          <p:nvPr/>
        </p:nvSpPr>
        <p:spPr bwMode="auto">
          <a:xfrm>
            <a:off x="581891" y="282633"/>
            <a:ext cx="8307082" cy="646331"/>
          </a:xfrm>
          <a:prstGeom prst="rect">
            <a:avLst/>
          </a:prstGeom>
          <a:noFill/>
          <a:ln w="9525">
            <a:noFill/>
            <a:miter lim="800000"/>
            <a:headEnd/>
            <a:tailEnd/>
          </a:ln>
        </p:spPr>
        <p:txBody>
          <a:bodyPr wrap="none">
            <a:spAutoFit/>
          </a:bodyPr>
          <a:lstStyle/>
          <a:p>
            <a:r>
              <a:rPr lang="en-US" sz="3600" b="1" dirty="0">
                <a:solidFill>
                  <a:schemeClr val="tx2"/>
                </a:solidFill>
                <a:latin typeface="+mj-lt"/>
              </a:rPr>
              <a:t>Common Oppositional Arguments</a:t>
            </a:r>
          </a:p>
        </p:txBody>
      </p:sp>
      <p:sp>
        <p:nvSpPr>
          <p:cNvPr id="5" name="TextBox 4"/>
          <p:cNvSpPr txBox="1"/>
          <p:nvPr/>
        </p:nvSpPr>
        <p:spPr>
          <a:xfrm>
            <a:off x="3587364" y="6276962"/>
            <a:ext cx="2116028" cy="307777"/>
          </a:xfrm>
          <a:prstGeom prst="rect">
            <a:avLst/>
          </a:prstGeom>
          <a:noFill/>
        </p:spPr>
        <p:txBody>
          <a:bodyPr wrap="none" rtlCol="0">
            <a:spAutoFit/>
          </a:bodyPr>
          <a:lstStyle/>
          <a:p>
            <a:pPr algn="ctr"/>
            <a:r>
              <a:rPr lang="en-US" sz="1400" dirty="0">
                <a:solidFill>
                  <a:schemeClr val="accent1"/>
                </a:solidFill>
              </a:rPr>
              <a:t>www.tobacconomics.org</a:t>
            </a:r>
          </a:p>
        </p:txBody>
      </p:sp>
    </p:spTree>
    <p:extLst>
      <p:ext uri="{BB962C8B-B14F-4D97-AF65-F5344CB8AC3E}">
        <p14:creationId xmlns:p14="http://schemas.microsoft.com/office/powerpoint/2010/main" val="3831964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417638"/>
          </a:xfrm>
        </p:spPr>
        <p:txBody>
          <a:bodyPr rtlCol="0">
            <a:normAutofit/>
          </a:bodyPr>
          <a:lstStyle/>
          <a:p>
            <a:pPr fontAlgn="auto">
              <a:spcAft>
                <a:spcPts val="0"/>
              </a:spcAft>
              <a:defRPr/>
            </a:pPr>
            <a:r>
              <a:rPr lang="en-US" sz="4000" dirty="0"/>
              <a:t>Tax Avoidance &amp; Evasion</a:t>
            </a:r>
          </a:p>
        </p:txBody>
      </p:sp>
      <p:sp>
        <p:nvSpPr>
          <p:cNvPr id="3" name="Content Placeholder 2"/>
          <p:cNvSpPr>
            <a:spLocks noGrp="1"/>
          </p:cNvSpPr>
          <p:nvPr>
            <p:ph idx="1"/>
          </p:nvPr>
        </p:nvSpPr>
        <p:spPr>
          <a:xfrm>
            <a:off x="457200" y="1569492"/>
            <a:ext cx="8420793" cy="4831307"/>
          </a:xfrm>
        </p:spPr>
        <p:txBody>
          <a:bodyPr rtlCol="0">
            <a:noAutofit/>
          </a:bodyPr>
          <a:lstStyle/>
          <a:p>
            <a:pPr fontAlgn="auto">
              <a:spcAft>
                <a:spcPts val="0"/>
              </a:spcAft>
              <a:buFont typeface="Arial" pitchFamily="34" charset="0"/>
              <a:buNone/>
              <a:defRPr/>
            </a:pPr>
            <a:r>
              <a:rPr lang="en-US" sz="2400" dirty="0"/>
              <a:t>April 1, 2008 – New York Sun</a:t>
            </a:r>
          </a:p>
          <a:p>
            <a:pPr fontAlgn="auto">
              <a:spcAft>
                <a:spcPts val="0"/>
              </a:spcAft>
              <a:buFont typeface="Arial" pitchFamily="34" charset="0"/>
              <a:buNone/>
              <a:defRPr/>
            </a:pPr>
            <a:endParaRPr lang="en-US" sz="2400" dirty="0"/>
          </a:p>
          <a:p>
            <a:r>
              <a:rPr lang="en-US" sz="2400" dirty="0"/>
              <a:t>A pack of premium cigarettes in New York City now costs $7 or $8; prices would rise to above $9. Opponents of the tax increase argue that </a:t>
            </a:r>
            <a:r>
              <a:rPr lang="en-US" sz="2400" dirty="0">
                <a:solidFill>
                  <a:srgbClr val="C00000"/>
                </a:solidFill>
              </a:rPr>
              <a:t>higher prices would drive smokers to seek ways to evade the law and purchase cheaper cigarettes from smugglers or in neighboring states, blunting potential revenue gains for the state. "It's a black market gold mine</a:t>
            </a:r>
            <a:r>
              <a:rPr lang="en-US" sz="2400" dirty="0"/>
              <a:t>," a senior fellow at the Manhattan Institute, E.J. McMahon, said of the proposed tax. </a:t>
            </a:r>
          </a:p>
          <a:p>
            <a:pPr fontAlgn="auto">
              <a:spcAft>
                <a:spcPts val="0"/>
              </a:spcAft>
              <a:buFont typeface="Arial" pitchFamily="34" charset="0"/>
              <a:buChar char="•"/>
              <a:defRPr/>
            </a:pPr>
            <a:endParaRPr lang="en-US" sz="2400" dirty="0"/>
          </a:p>
        </p:txBody>
      </p:sp>
      <p:grpSp>
        <p:nvGrpSpPr>
          <p:cNvPr id="5" name="Group 4">
            <a:extLst>
              <a:ext uri="{FF2B5EF4-FFF2-40B4-BE49-F238E27FC236}">
                <a16:creationId xmlns:a16="http://schemas.microsoft.com/office/drawing/2014/main" id="{03C3D089-D788-467A-A0FF-5E8C25791491}"/>
              </a:ext>
            </a:extLst>
          </p:cNvPr>
          <p:cNvGrpSpPr/>
          <p:nvPr/>
        </p:nvGrpSpPr>
        <p:grpSpPr>
          <a:xfrm>
            <a:off x="2464380" y="6432550"/>
            <a:ext cx="4572000" cy="361950"/>
            <a:chOff x="2464380" y="6432550"/>
            <a:chExt cx="4572000" cy="361950"/>
          </a:xfrm>
        </p:grpSpPr>
        <p:sp>
          <p:nvSpPr>
            <p:cNvPr id="6" name="4 Rectángulo">
              <a:extLst>
                <a:ext uri="{FF2B5EF4-FFF2-40B4-BE49-F238E27FC236}">
                  <a16:creationId xmlns:a16="http://schemas.microsoft.com/office/drawing/2014/main" id="{B8A3ED87-9CA9-4676-9EAD-901D3855BA65}"/>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7" name="Picture 7">
              <a:extLst>
                <a:ext uri="{FF2B5EF4-FFF2-40B4-BE49-F238E27FC236}">
                  <a16:creationId xmlns:a16="http://schemas.microsoft.com/office/drawing/2014/main" id="{C97DDC10-8096-435C-98A8-8F0380B56A9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833100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a:xfrm>
            <a:off x="430567" y="213064"/>
            <a:ext cx="8229600" cy="676275"/>
          </a:xfrm>
        </p:spPr>
        <p:txBody>
          <a:bodyPr/>
          <a:lstStyle/>
          <a:p>
            <a:r>
              <a:rPr lang="en-US" sz="4000" dirty="0"/>
              <a:t>Overview</a:t>
            </a:r>
          </a:p>
        </p:txBody>
      </p:sp>
      <p:sp>
        <p:nvSpPr>
          <p:cNvPr id="610307" name="Rectangle 3"/>
          <p:cNvSpPr>
            <a:spLocks noGrp="1" noChangeArrowheads="1"/>
          </p:cNvSpPr>
          <p:nvPr>
            <p:ph type="body" sz="half" idx="1"/>
          </p:nvPr>
        </p:nvSpPr>
        <p:spPr>
          <a:xfrm>
            <a:off x="846161" y="1897039"/>
            <a:ext cx="7815700" cy="2591479"/>
          </a:xfrm>
        </p:spPr>
        <p:txBody>
          <a:bodyPr/>
          <a:lstStyle/>
          <a:p>
            <a:pPr marL="419100" indent="-419100">
              <a:spcAft>
                <a:spcPts val="600"/>
              </a:spcAft>
            </a:pPr>
            <a:r>
              <a:rPr lang="en-US" sz="3200" dirty="0"/>
              <a:t>Impact of taxes/prices on tobacco use</a:t>
            </a:r>
          </a:p>
          <a:p>
            <a:pPr marL="419100" indent="-419100">
              <a:spcAft>
                <a:spcPts val="600"/>
              </a:spcAft>
            </a:pPr>
            <a:r>
              <a:rPr lang="en-US" sz="3200" dirty="0"/>
              <a:t>Economic counterarguments – Myths &amp; Facts</a:t>
            </a:r>
          </a:p>
          <a:p>
            <a:pPr marL="419100" indent="-419100">
              <a:spcAft>
                <a:spcPts val="600"/>
              </a:spcAft>
            </a:pPr>
            <a:r>
              <a:rPr lang="en-US" sz="3200" dirty="0"/>
              <a:t>Taxation of vaping products</a:t>
            </a:r>
          </a:p>
          <a:p>
            <a:pPr marL="419100" indent="-419100">
              <a:spcAft>
                <a:spcPts val="600"/>
              </a:spcAft>
            </a:pPr>
            <a:endParaRPr lang="en-US" sz="1050" dirty="0"/>
          </a:p>
        </p:txBody>
      </p:sp>
      <p:sp>
        <p:nvSpPr>
          <p:cNvPr id="6" name="TextBox 5"/>
          <p:cNvSpPr txBox="1"/>
          <p:nvPr/>
        </p:nvSpPr>
        <p:spPr>
          <a:xfrm>
            <a:off x="3628286" y="6422424"/>
            <a:ext cx="2116028" cy="307777"/>
          </a:xfrm>
          <a:prstGeom prst="rect">
            <a:avLst/>
          </a:prstGeom>
          <a:noFill/>
        </p:spPr>
        <p:txBody>
          <a:bodyPr wrap="none" rtlCol="0">
            <a:spAutoFit/>
          </a:bodyPr>
          <a:lstStyle/>
          <a:p>
            <a:pPr algn="ctr"/>
            <a:r>
              <a:rPr lang="en-US" sz="1400" dirty="0">
                <a:solidFill>
                  <a:schemeClr val="accent1"/>
                </a:solidFill>
              </a:rPr>
              <a:t>www.tobacconomics.org</a:t>
            </a:r>
          </a:p>
        </p:txBody>
      </p:sp>
    </p:spTree>
    <p:extLst>
      <p:ext uri="{BB962C8B-B14F-4D97-AF65-F5344CB8AC3E}">
        <p14:creationId xmlns:p14="http://schemas.microsoft.com/office/powerpoint/2010/main" val="132662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365761" y="478488"/>
            <a:ext cx="8528858" cy="615553"/>
          </a:xfrm>
        </p:spPr>
        <p:txBody>
          <a:bodyPr/>
          <a:lstStyle/>
          <a:p>
            <a:pPr algn="ctr" eaLnBrk="1" hangingPunct="1">
              <a:defRPr/>
            </a:pPr>
            <a:r>
              <a:rPr lang="en-US" sz="4000" dirty="0"/>
              <a:t>Tobacco Taxes &amp; Illicit Trade</a:t>
            </a:r>
          </a:p>
        </p:txBody>
      </p:sp>
      <p:sp>
        <p:nvSpPr>
          <p:cNvPr id="685059" name="Rectangle 3"/>
          <p:cNvSpPr>
            <a:spLocks noGrp="1" noChangeArrowheads="1"/>
          </p:cNvSpPr>
          <p:nvPr>
            <p:ph type="body" sz="half" idx="1"/>
          </p:nvPr>
        </p:nvSpPr>
        <p:spPr>
          <a:xfrm>
            <a:off x="636731" y="2099734"/>
            <a:ext cx="7735763" cy="1680460"/>
          </a:xfrm>
        </p:spPr>
        <p:txBody>
          <a:bodyPr/>
          <a:lstStyle/>
          <a:p>
            <a:pPr eaLnBrk="1" hangingPunct="1">
              <a:defRPr/>
            </a:pPr>
            <a:r>
              <a:rPr lang="en-US" sz="3200" dirty="0">
                <a:solidFill>
                  <a:schemeClr val="tx2"/>
                </a:solidFill>
              </a:rPr>
              <a:t>Tobacco use falls and tax revenues increase following tax increases even in the presence of illicit tobacco trade</a:t>
            </a:r>
          </a:p>
          <a:p>
            <a:pPr eaLnBrk="1" hangingPunct="1">
              <a:defRPr/>
            </a:pPr>
            <a:endParaRPr lang="en-US" sz="1100" dirty="0">
              <a:solidFill>
                <a:schemeClr val="tx2"/>
              </a:solidFill>
            </a:endParaRPr>
          </a:p>
        </p:txBody>
      </p:sp>
      <p:grpSp>
        <p:nvGrpSpPr>
          <p:cNvPr id="5" name="Group 4">
            <a:extLst>
              <a:ext uri="{FF2B5EF4-FFF2-40B4-BE49-F238E27FC236}">
                <a16:creationId xmlns:a16="http://schemas.microsoft.com/office/drawing/2014/main" id="{FB486687-1D34-45DB-8EF7-CC9B602DD193}"/>
              </a:ext>
            </a:extLst>
          </p:cNvPr>
          <p:cNvGrpSpPr/>
          <p:nvPr/>
        </p:nvGrpSpPr>
        <p:grpSpPr>
          <a:xfrm>
            <a:off x="2464380" y="6432550"/>
            <a:ext cx="4572000" cy="361950"/>
            <a:chOff x="2464380" y="6432550"/>
            <a:chExt cx="4572000" cy="361950"/>
          </a:xfrm>
        </p:grpSpPr>
        <p:sp>
          <p:nvSpPr>
            <p:cNvPr id="7" name="4 Rectángulo">
              <a:extLst>
                <a:ext uri="{FF2B5EF4-FFF2-40B4-BE49-F238E27FC236}">
                  <a16:creationId xmlns:a16="http://schemas.microsoft.com/office/drawing/2014/main" id="{C3AE71C7-1F04-4EE1-BAB0-87BF975D6A46}"/>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8" name="Picture 7">
              <a:extLst>
                <a:ext uri="{FF2B5EF4-FFF2-40B4-BE49-F238E27FC236}">
                  <a16:creationId xmlns:a16="http://schemas.microsoft.com/office/drawing/2014/main" id="{1E622441-3CD8-4967-AD97-18D83B8083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50749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270933" y="233046"/>
            <a:ext cx="8613423" cy="984885"/>
          </a:xfrm>
        </p:spPr>
        <p:txBody>
          <a:bodyPr/>
          <a:lstStyle/>
          <a:p>
            <a:pPr algn="ctr"/>
            <a:r>
              <a:rPr lang="en-US" sz="3200" dirty="0"/>
              <a:t>Tax Avoidance &amp; Evasion Do NOT Eliminate Health Impact of Higher Taxes</a:t>
            </a:r>
          </a:p>
        </p:txBody>
      </p:sp>
      <p:sp>
        <p:nvSpPr>
          <p:cNvPr id="724995" name="Text Box 3"/>
          <p:cNvSpPr txBox="1">
            <a:spLocks noChangeArrowheads="1"/>
          </p:cNvSpPr>
          <p:nvPr/>
        </p:nvSpPr>
        <p:spPr bwMode="auto">
          <a:xfrm>
            <a:off x="7163108" y="6367304"/>
            <a:ext cx="2077155" cy="246221"/>
          </a:xfrm>
          <a:prstGeom prst="rect">
            <a:avLst/>
          </a:prstGeom>
          <a:noFill/>
          <a:ln w="9525">
            <a:noFill/>
            <a:miter lim="800000"/>
            <a:headEnd/>
            <a:tailEnd/>
          </a:ln>
          <a:effectLst/>
        </p:spPr>
        <p:txBody>
          <a:bodyPr wrap="square">
            <a:spAutoFit/>
          </a:bodyPr>
          <a:lstStyle/>
          <a:p>
            <a:r>
              <a:rPr lang="en-US" sz="1000" dirty="0">
                <a:solidFill>
                  <a:schemeClr val="tx2"/>
                </a:solidFill>
              </a:rPr>
              <a:t>Source:  </a:t>
            </a:r>
            <a:r>
              <a:rPr lang="en-US" sz="1000" dirty="0" err="1">
                <a:solidFill>
                  <a:schemeClr val="tx2"/>
                </a:solidFill>
              </a:rPr>
              <a:t>Schroth</a:t>
            </a:r>
            <a:r>
              <a:rPr lang="en-US" sz="1000" dirty="0">
                <a:solidFill>
                  <a:schemeClr val="tx2"/>
                </a:solidFill>
              </a:rPr>
              <a:t>, 2014</a:t>
            </a:r>
          </a:p>
        </p:txBody>
      </p:sp>
      <p:pic>
        <p:nvPicPr>
          <p:cNvPr id="4026371" name="Picture 3"/>
          <p:cNvPicPr>
            <a:picLocks noChangeAspect="1" noChangeArrowheads="1"/>
          </p:cNvPicPr>
          <p:nvPr/>
        </p:nvPicPr>
        <p:blipFill>
          <a:blip r:embed="rId2" cstate="print"/>
          <a:srcRect/>
          <a:stretch>
            <a:fillRect/>
          </a:stretch>
        </p:blipFill>
        <p:spPr bwMode="auto">
          <a:xfrm>
            <a:off x="1491344" y="1243985"/>
            <a:ext cx="6158008" cy="5131674"/>
          </a:xfrm>
          <a:prstGeom prst="rect">
            <a:avLst/>
          </a:prstGeom>
          <a:noFill/>
          <a:ln w="9525">
            <a:noFill/>
            <a:miter lim="800000"/>
            <a:headEnd/>
            <a:tailEnd/>
          </a:ln>
        </p:spPr>
      </p:pic>
      <p:grpSp>
        <p:nvGrpSpPr>
          <p:cNvPr id="6" name="Group 5">
            <a:extLst>
              <a:ext uri="{FF2B5EF4-FFF2-40B4-BE49-F238E27FC236}">
                <a16:creationId xmlns:a16="http://schemas.microsoft.com/office/drawing/2014/main" id="{30DCD4CD-1431-49F7-A3C3-9B47EC42AB25}"/>
              </a:ext>
            </a:extLst>
          </p:cNvPr>
          <p:cNvGrpSpPr/>
          <p:nvPr/>
        </p:nvGrpSpPr>
        <p:grpSpPr>
          <a:xfrm>
            <a:off x="2464380" y="6432550"/>
            <a:ext cx="4572000" cy="361950"/>
            <a:chOff x="2464380" y="6432550"/>
            <a:chExt cx="4572000" cy="361950"/>
          </a:xfrm>
        </p:grpSpPr>
        <p:sp>
          <p:nvSpPr>
            <p:cNvPr id="7" name="4 Rectángulo">
              <a:extLst>
                <a:ext uri="{FF2B5EF4-FFF2-40B4-BE49-F238E27FC236}">
                  <a16:creationId xmlns:a16="http://schemas.microsoft.com/office/drawing/2014/main" id="{9E980C2A-B119-4E0E-A235-1A305764FAAF}"/>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8" name="Picture 7">
              <a:extLst>
                <a:ext uri="{FF2B5EF4-FFF2-40B4-BE49-F238E27FC236}">
                  <a16:creationId xmlns:a16="http://schemas.microsoft.com/office/drawing/2014/main" id="{84EB29B1-7276-4A63-A0A9-4FDBA78043E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79696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067" name="Object 3"/>
          <p:cNvGraphicFramePr>
            <a:graphicFrameLocks noGrp="1" noChangeAspect="1"/>
          </p:cNvGraphicFramePr>
          <p:nvPr>
            <p:ph idx="1"/>
          </p:nvPr>
        </p:nvGraphicFramePr>
        <p:xfrm>
          <a:off x="320634" y="1988398"/>
          <a:ext cx="8657111" cy="4350808"/>
        </p:xfrm>
        <a:graphic>
          <a:graphicData uri="http://schemas.openxmlformats.org/presentationml/2006/ole">
            <mc:AlternateContent xmlns:mc="http://schemas.openxmlformats.org/markup-compatibility/2006">
              <mc:Choice xmlns:v="urn:schemas-microsoft-com:vml" Requires="v">
                <p:oleObj spid="_x0000_s304138" name="Chart" r:id="rId3" imgW="8410683" imgH="4038698" progId="Excel.Sheet.8">
                  <p:embed/>
                </p:oleObj>
              </mc:Choice>
              <mc:Fallback>
                <p:oleObj name="Chart" r:id="rId3" imgW="8410683" imgH="4038698" progId="Excel.Sheet.8">
                  <p:embed/>
                  <p:pic>
                    <p:nvPicPr>
                      <p:cNvPr id="728067"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34" y="1988398"/>
                        <a:ext cx="8657111" cy="4350808"/>
                      </a:xfrm>
                      <a:prstGeom prst="rect">
                        <a:avLst/>
                      </a:prstGeom>
                      <a:solidFill>
                        <a:schemeClr val="bg2"/>
                      </a:solidFill>
                    </p:spPr>
                  </p:pic>
                </p:oleObj>
              </mc:Fallback>
            </mc:AlternateContent>
          </a:graphicData>
        </a:graphic>
      </p:graphicFrame>
      <p:sp>
        <p:nvSpPr>
          <p:cNvPr id="7" name="Rectangle 2"/>
          <p:cNvSpPr>
            <a:spLocks noGrp="1" noChangeArrowheads="1"/>
          </p:cNvSpPr>
          <p:nvPr>
            <p:ph type="title"/>
          </p:nvPr>
        </p:nvSpPr>
        <p:spPr>
          <a:xfrm>
            <a:off x="457200" y="200674"/>
            <a:ext cx="8229600" cy="1661993"/>
          </a:xfrm>
        </p:spPr>
        <p:txBody>
          <a:bodyPr/>
          <a:lstStyle/>
          <a:p>
            <a:pPr algn="ctr"/>
            <a:r>
              <a:rPr lang="en-US" sz="3600" dirty="0"/>
              <a:t>Tax Avoidance &amp; Evasion </a:t>
            </a:r>
            <a:br>
              <a:rPr lang="en-US" sz="3600" dirty="0"/>
            </a:br>
            <a:r>
              <a:rPr lang="en-US" sz="3600" dirty="0"/>
              <a:t>Do NOT Eliminate Revenue Impact of Higher Taxes</a:t>
            </a:r>
          </a:p>
        </p:txBody>
      </p:sp>
      <p:grpSp>
        <p:nvGrpSpPr>
          <p:cNvPr id="6" name="Group 5">
            <a:extLst>
              <a:ext uri="{FF2B5EF4-FFF2-40B4-BE49-F238E27FC236}">
                <a16:creationId xmlns:a16="http://schemas.microsoft.com/office/drawing/2014/main" id="{49054692-7298-4FE1-8B13-FF8650D49239}"/>
              </a:ext>
            </a:extLst>
          </p:cNvPr>
          <p:cNvGrpSpPr/>
          <p:nvPr/>
        </p:nvGrpSpPr>
        <p:grpSpPr>
          <a:xfrm>
            <a:off x="2464380" y="6432550"/>
            <a:ext cx="4572000" cy="361950"/>
            <a:chOff x="2464380" y="6432550"/>
            <a:chExt cx="4572000" cy="361950"/>
          </a:xfrm>
        </p:grpSpPr>
        <p:sp>
          <p:nvSpPr>
            <p:cNvPr id="8" name="4 Rectángulo">
              <a:extLst>
                <a:ext uri="{FF2B5EF4-FFF2-40B4-BE49-F238E27FC236}">
                  <a16:creationId xmlns:a16="http://schemas.microsoft.com/office/drawing/2014/main" id="{6AD9E01E-1B71-4B89-9665-500A6F21CEFF}"/>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5"/>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6"/>
                </a:rPr>
                <a:t>@</a:t>
              </a:r>
              <a:r>
                <a:rPr lang="en-US" sz="1400" dirty="0" err="1">
                  <a:solidFill>
                    <a:schemeClr val="accent1"/>
                  </a:solidFill>
                  <a:latin typeface="+mn-lt"/>
                  <a:cs typeface="Arial" charset="0"/>
                  <a:hlinkClick r:id="rId6"/>
                </a:rPr>
                <a:t>tobacconomics</a:t>
              </a:r>
              <a:endParaRPr lang="en-US" sz="1400" dirty="0">
                <a:solidFill>
                  <a:schemeClr val="accent1"/>
                </a:solidFill>
                <a:latin typeface="+mn-lt"/>
                <a:cs typeface="Arial" charset="0"/>
              </a:endParaRPr>
            </a:p>
          </p:txBody>
        </p:sp>
        <p:pic>
          <p:nvPicPr>
            <p:cNvPr id="9" name="Picture 7">
              <a:extLst>
                <a:ext uri="{FF2B5EF4-FFF2-40B4-BE49-F238E27FC236}">
                  <a16:creationId xmlns:a16="http://schemas.microsoft.com/office/drawing/2014/main" id="{D4996AB4-399C-480F-9106-4C9FC88E330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74984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137ACD5-EADC-40E5-9328-FE0310DA90B3}"/>
              </a:ext>
            </a:extLst>
          </p:cNvPr>
          <p:cNvGraphicFramePr>
            <a:graphicFrameLocks noGrp="1"/>
          </p:cNvGraphicFramePr>
          <p:nvPr>
            <p:ph idx="1"/>
          </p:nvPr>
        </p:nvGraphicFramePr>
        <p:xfrm>
          <a:off x="152400" y="257175"/>
          <a:ext cx="8877300" cy="5915025"/>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A315F840-DB70-4B24-865A-17D6AF9E5BA7}"/>
              </a:ext>
            </a:extLst>
          </p:cNvPr>
          <p:cNvGrpSpPr/>
          <p:nvPr/>
        </p:nvGrpSpPr>
        <p:grpSpPr>
          <a:xfrm>
            <a:off x="2464380" y="6432550"/>
            <a:ext cx="4572000" cy="361950"/>
            <a:chOff x="2464380" y="6432550"/>
            <a:chExt cx="4572000" cy="361950"/>
          </a:xfrm>
        </p:grpSpPr>
        <p:sp>
          <p:nvSpPr>
            <p:cNvPr id="9" name="4 Rectángulo">
              <a:extLst>
                <a:ext uri="{FF2B5EF4-FFF2-40B4-BE49-F238E27FC236}">
                  <a16:creationId xmlns:a16="http://schemas.microsoft.com/office/drawing/2014/main" id="{30C24484-C83A-44CA-8681-1FCC16932CD3}"/>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4"/>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5"/>
                </a:rPr>
                <a:t>@</a:t>
              </a:r>
              <a:r>
                <a:rPr lang="en-US" sz="1400" dirty="0" err="1">
                  <a:solidFill>
                    <a:schemeClr val="accent1"/>
                  </a:solidFill>
                  <a:latin typeface="+mn-lt"/>
                  <a:cs typeface="Arial" charset="0"/>
                  <a:hlinkClick r:id="rId5"/>
                </a:rPr>
                <a:t>tobacconomics</a:t>
              </a:r>
              <a:endParaRPr lang="en-US" sz="1400" dirty="0">
                <a:solidFill>
                  <a:schemeClr val="accent1"/>
                </a:solidFill>
                <a:latin typeface="+mn-lt"/>
                <a:cs typeface="Arial" charset="0"/>
              </a:endParaRPr>
            </a:p>
          </p:txBody>
        </p:sp>
        <p:pic>
          <p:nvPicPr>
            <p:cNvPr id="10" name="Picture 7">
              <a:extLst>
                <a:ext uri="{FF2B5EF4-FFF2-40B4-BE49-F238E27FC236}">
                  <a16:creationId xmlns:a16="http://schemas.microsoft.com/office/drawing/2014/main" id="{E3CC94AF-3B78-4380-8CE0-E81AA9FAA55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62351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365761" y="478488"/>
            <a:ext cx="8528858" cy="615553"/>
          </a:xfrm>
        </p:spPr>
        <p:txBody>
          <a:bodyPr/>
          <a:lstStyle/>
          <a:p>
            <a:pPr algn="ctr" eaLnBrk="1" hangingPunct="1">
              <a:defRPr/>
            </a:pPr>
            <a:r>
              <a:rPr lang="en-US" sz="4000" dirty="0"/>
              <a:t>Tobacco Taxes &amp; Illicit Trade</a:t>
            </a:r>
          </a:p>
        </p:txBody>
      </p:sp>
      <p:sp>
        <p:nvSpPr>
          <p:cNvPr id="685059" name="Rectangle 3"/>
          <p:cNvSpPr>
            <a:spLocks noGrp="1" noChangeArrowheads="1"/>
          </p:cNvSpPr>
          <p:nvPr>
            <p:ph type="body" sz="half" idx="1"/>
          </p:nvPr>
        </p:nvSpPr>
        <p:spPr>
          <a:xfrm>
            <a:off x="636731" y="2099734"/>
            <a:ext cx="7735763" cy="1680460"/>
          </a:xfrm>
        </p:spPr>
        <p:txBody>
          <a:bodyPr/>
          <a:lstStyle/>
          <a:p>
            <a:pPr eaLnBrk="1" hangingPunct="1">
              <a:defRPr/>
            </a:pPr>
            <a:r>
              <a:rPr lang="en-US" sz="3200" dirty="0">
                <a:solidFill>
                  <a:schemeClr val="tx2"/>
                </a:solidFill>
              </a:rPr>
              <a:t>Governments can control illicit tobacco trade if they make it a priority and take appropriate steps</a:t>
            </a:r>
          </a:p>
          <a:p>
            <a:pPr eaLnBrk="1" hangingPunct="1">
              <a:defRPr/>
            </a:pPr>
            <a:endParaRPr lang="en-US" sz="1100" dirty="0">
              <a:solidFill>
                <a:schemeClr val="tx2"/>
              </a:solidFill>
            </a:endParaRPr>
          </a:p>
        </p:txBody>
      </p:sp>
      <p:grpSp>
        <p:nvGrpSpPr>
          <p:cNvPr id="5" name="Group 4">
            <a:extLst>
              <a:ext uri="{FF2B5EF4-FFF2-40B4-BE49-F238E27FC236}">
                <a16:creationId xmlns:a16="http://schemas.microsoft.com/office/drawing/2014/main" id="{FB486687-1D34-45DB-8EF7-CC9B602DD193}"/>
              </a:ext>
            </a:extLst>
          </p:cNvPr>
          <p:cNvGrpSpPr/>
          <p:nvPr/>
        </p:nvGrpSpPr>
        <p:grpSpPr>
          <a:xfrm>
            <a:off x="2464380" y="6432550"/>
            <a:ext cx="4572000" cy="361950"/>
            <a:chOff x="2464380" y="6432550"/>
            <a:chExt cx="4572000" cy="361950"/>
          </a:xfrm>
        </p:grpSpPr>
        <p:sp>
          <p:nvSpPr>
            <p:cNvPr id="7" name="4 Rectángulo">
              <a:extLst>
                <a:ext uri="{FF2B5EF4-FFF2-40B4-BE49-F238E27FC236}">
                  <a16:creationId xmlns:a16="http://schemas.microsoft.com/office/drawing/2014/main" id="{C3AE71C7-1F04-4EE1-BAB0-87BF975D6A46}"/>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8" name="Picture 7">
              <a:extLst>
                <a:ext uri="{FF2B5EF4-FFF2-40B4-BE49-F238E27FC236}">
                  <a16:creationId xmlns:a16="http://schemas.microsoft.com/office/drawing/2014/main" id="{1E622441-3CD8-4967-AD97-18D83B8083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6853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2"/>
          <a:srcRect/>
          <a:stretch>
            <a:fillRect/>
          </a:stretch>
        </p:blipFill>
        <p:spPr bwMode="auto">
          <a:xfrm>
            <a:off x="4648488" y="1119895"/>
            <a:ext cx="3251201" cy="2255679"/>
          </a:xfrm>
          <a:prstGeom prst="rect">
            <a:avLst/>
          </a:prstGeom>
          <a:noFill/>
          <a:ln w="9525">
            <a:noFill/>
            <a:miter lim="800000"/>
            <a:headEnd/>
            <a:tailEnd/>
          </a:ln>
        </p:spPr>
      </p:pic>
      <p:sp>
        <p:nvSpPr>
          <p:cNvPr id="4" name="Title 1"/>
          <p:cNvSpPr txBox="1">
            <a:spLocks/>
          </p:cNvSpPr>
          <p:nvPr/>
        </p:nvSpPr>
        <p:spPr>
          <a:xfrm>
            <a:off x="152400" y="135010"/>
            <a:ext cx="8839200" cy="984885"/>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mj-lt"/>
                <a:ea typeface="+mj-ea"/>
                <a:cs typeface="+mj-cs"/>
              </a:rPr>
              <a:t>California’s Encrypted Cigarette Tax Stamps</a:t>
            </a:r>
          </a:p>
        </p:txBody>
      </p:sp>
      <p:pic>
        <p:nvPicPr>
          <p:cNvPr id="307203" name="Picture 3"/>
          <p:cNvPicPr>
            <a:picLocks noChangeAspect="1" noChangeArrowheads="1"/>
          </p:cNvPicPr>
          <p:nvPr/>
        </p:nvPicPr>
        <p:blipFill>
          <a:blip r:embed="rId3"/>
          <a:srcRect/>
          <a:stretch>
            <a:fillRect/>
          </a:stretch>
        </p:blipFill>
        <p:spPr bwMode="auto">
          <a:xfrm>
            <a:off x="1283855" y="3713019"/>
            <a:ext cx="6615834" cy="2583006"/>
          </a:xfrm>
          <a:prstGeom prst="rect">
            <a:avLst/>
          </a:prstGeom>
          <a:noFill/>
          <a:ln w="9525">
            <a:noFill/>
            <a:miter lim="800000"/>
            <a:headEnd/>
            <a:tailEnd/>
          </a:ln>
        </p:spPr>
      </p:pic>
      <p:sp>
        <p:nvSpPr>
          <p:cNvPr id="6" name="TextBox 5"/>
          <p:cNvSpPr txBox="1"/>
          <p:nvPr/>
        </p:nvSpPr>
        <p:spPr>
          <a:xfrm>
            <a:off x="2660073" y="1801152"/>
            <a:ext cx="1662546" cy="369332"/>
          </a:xfrm>
          <a:prstGeom prst="rect">
            <a:avLst/>
          </a:prstGeom>
          <a:noFill/>
        </p:spPr>
        <p:txBody>
          <a:bodyPr wrap="square" rtlCol="0">
            <a:spAutoFit/>
          </a:bodyPr>
          <a:lstStyle/>
          <a:p>
            <a:r>
              <a:rPr lang="en-US" dirty="0"/>
              <a:t>2005-2010</a:t>
            </a:r>
          </a:p>
        </p:txBody>
      </p:sp>
      <p:cxnSp>
        <p:nvCxnSpPr>
          <p:cNvPr id="8" name="Straight Arrow Connector 7"/>
          <p:cNvCxnSpPr/>
          <p:nvPr/>
        </p:nvCxnSpPr>
        <p:spPr>
          <a:xfrm>
            <a:off x="3953164" y="1985818"/>
            <a:ext cx="4987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149927" y="3006242"/>
            <a:ext cx="1662546" cy="369332"/>
          </a:xfrm>
          <a:prstGeom prst="rect">
            <a:avLst/>
          </a:prstGeom>
          <a:noFill/>
        </p:spPr>
        <p:txBody>
          <a:bodyPr wrap="square" rtlCol="0">
            <a:spAutoFit/>
          </a:bodyPr>
          <a:lstStyle/>
          <a:p>
            <a:r>
              <a:rPr lang="en-US" dirty="0"/>
              <a:t>2011-present</a:t>
            </a:r>
          </a:p>
        </p:txBody>
      </p:sp>
      <p:cxnSp>
        <p:nvCxnSpPr>
          <p:cNvPr id="12" name="Straight Arrow Connector 11"/>
          <p:cNvCxnSpPr/>
          <p:nvPr/>
        </p:nvCxnSpPr>
        <p:spPr>
          <a:xfrm>
            <a:off x="2812473" y="3260436"/>
            <a:ext cx="715818" cy="3232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B26B5FA1-06E8-4A04-B69F-0EAF2D9CB88A}"/>
              </a:ext>
            </a:extLst>
          </p:cNvPr>
          <p:cNvGrpSpPr/>
          <p:nvPr/>
        </p:nvGrpSpPr>
        <p:grpSpPr>
          <a:xfrm>
            <a:off x="2464380" y="6432550"/>
            <a:ext cx="4572000" cy="361950"/>
            <a:chOff x="2464380" y="6432550"/>
            <a:chExt cx="4572000" cy="361950"/>
          </a:xfrm>
        </p:grpSpPr>
        <p:sp>
          <p:nvSpPr>
            <p:cNvPr id="10" name="4 Rectángulo">
              <a:extLst>
                <a:ext uri="{FF2B5EF4-FFF2-40B4-BE49-F238E27FC236}">
                  <a16:creationId xmlns:a16="http://schemas.microsoft.com/office/drawing/2014/main" id="{4F9249DF-E9A5-480A-8BA6-8C59157F15B8}"/>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4"/>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5"/>
                </a:rPr>
                <a:t>@</a:t>
              </a:r>
              <a:r>
                <a:rPr lang="en-US" sz="1400" dirty="0" err="1">
                  <a:solidFill>
                    <a:schemeClr val="accent1"/>
                  </a:solidFill>
                  <a:latin typeface="+mn-lt"/>
                  <a:cs typeface="Arial" charset="0"/>
                  <a:hlinkClick r:id="rId5"/>
                </a:rPr>
                <a:t>tobacconomics</a:t>
              </a:r>
              <a:endParaRPr lang="en-US" sz="1400" dirty="0">
                <a:solidFill>
                  <a:schemeClr val="accent1"/>
                </a:solidFill>
                <a:latin typeface="+mn-lt"/>
                <a:cs typeface="Arial" charset="0"/>
              </a:endParaRPr>
            </a:p>
          </p:txBody>
        </p:sp>
        <p:pic>
          <p:nvPicPr>
            <p:cNvPr id="13" name="Picture 7">
              <a:extLst>
                <a:ext uri="{FF2B5EF4-FFF2-40B4-BE49-F238E27FC236}">
                  <a16:creationId xmlns:a16="http://schemas.microsoft.com/office/drawing/2014/main" id="{CD15BA0E-2201-4029-9C71-EA47EC6E8E1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30562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457200" y="292464"/>
            <a:ext cx="8229600" cy="861774"/>
          </a:xfrm>
        </p:spPr>
        <p:txBody>
          <a:bodyPr/>
          <a:lstStyle/>
          <a:p>
            <a:r>
              <a:rPr lang="en-US" sz="2800" dirty="0"/>
              <a:t>Cigarette Tax Stamps Sold – projected and actual, California, 2000 - 2013</a:t>
            </a:r>
          </a:p>
        </p:txBody>
      </p:sp>
      <p:sp>
        <p:nvSpPr>
          <p:cNvPr id="724995" name="Text Box 3"/>
          <p:cNvSpPr txBox="1">
            <a:spLocks noChangeArrowheads="1"/>
          </p:cNvSpPr>
          <p:nvPr/>
        </p:nvSpPr>
        <p:spPr bwMode="auto">
          <a:xfrm>
            <a:off x="6233064" y="5780902"/>
            <a:ext cx="2910936" cy="276999"/>
          </a:xfrm>
          <a:prstGeom prst="rect">
            <a:avLst/>
          </a:prstGeom>
          <a:noFill/>
          <a:ln w="9525">
            <a:noFill/>
            <a:miter lim="800000"/>
            <a:headEnd/>
            <a:tailEnd/>
          </a:ln>
          <a:effectLst/>
        </p:spPr>
        <p:txBody>
          <a:bodyPr wrap="square">
            <a:spAutoFit/>
          </a:bodyPr>
          <a:lstStyle/>
          <a:p>
            <a:pPr algn="r"/>
            <a:r>
              <a:rPr lang="en-US" sz="1200" dirty="0">
                <a:solidFill>
                  <a:schemeClr val="tx2"/>
                </a:solidFill>
              </a:rPr>
              <a:t>Source:  CDC/</a:t>
            </a:r>
            <a:r>
              <a:rPr lang="en-US" sz="1200" dirty="0" err="1">
                <a:solidFill>
                  <a:schemeClr val="tx2"/>
                </a:solidFill>
              </a:rPr>
              <a:t>Chaloupka</a:t>
            </a:r>
            <a:r>
              <a:rPr lang="en-US" sz="1200" dirty="0">
                <a:solidFill>
                  <a:schemeClr val="tx2"/>
                </a:solidFill>
              </a:rPr>
              <a:t> et al., 2015</a:t>
            </a:r>
          </a:p>
        </p:txBody>
      </p:sp>
      <p:graphicFrame>
        <p:nvGraphicFramePr>
          <p:cNvPr id="5" name="Chart 4"/>
          <p:cNvGraphicFramePr/>
          <p:nvPr/>
        </p:nvGraphicFramePr>
        <p:xfrm>
          <a:off x="457200" y="1321593"/>
          <a:ext cx="7958610" cy="4736308"/>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a16="http://schemas.microsoft.com/office/drawing/2014/main" id="{220535C5-2A17-47D3-8DA2-1EDA644798AF}"/>
              </a:ext>
            </a:extLst>
          </p:cNvPr>
          <p:cNvGrpSpPr/>
          <p:nvPr/>
        </p:nvGrpSpPr>
        <p:grpSpPr>
          <a:xfrm>
            <a:off x="2464380" y="6432550"/>
            <a:ext cx="4572000" cy="361950"/>
            <a:chOff x="2464380" y="6432550"/>
            <a:chExt cx="4572000" cy="361950"/>
          </a:xfrm>
        </p:grpSpPr>
        <p:sp>
          <p:nvSpPr>
            <p:cNvPr id="7" name="4 Rectángulo">
              <a:extLst>
                <a:ext uri="{FF2B5EF4-FFF2-40B4-BE49-F238E27FC236}">
                  <a16:creationId xmlns:a16="http://schemas.microsoft.com/office/drawing/2014/main" id="{4EB9A539-433C-4A75-9FB4-BF95B6526354}"/>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8" name="Picture 7">
              <a:extLst>
                <a:ext uri="{FF2B5EF4-FFF2-40B4-BE49-F238E27FC236}">
                  <a16:creationId xmlns:a16="http://schemas.microsoft.com/office/drawing/2014/main" id="{6CF87D85-15C5-4671-A81E-CC68485F60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91432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417638"/>
          </a:xfrm>
        </p:spPr>
        <p:txBody>
          <a:bodyPr rtlCol="0">
            <a:normAutofit/>
          </a:bodyPr>
          <a:lstStyle/>
          <a:p>
            <a:pPr fontAlgn="auto">
              <a:spcAft>
                <a:spcPts val="0"/>
              </a:spcAft>
              <a:defRPr/>
            </a:pPr>
            <a:r>
              <a:rPr lang="en-US" sz="4000" dirty="0"/>
              <a:t>Impact on the Poor</a:t>
            </a:r>
          </a:p>
        </p:txBody>
      </p:sp>
      <p:sp>
        <p:nvSpPr>
          <p:cNvPr id="3" name="Content Placeholder 2"/>
          <p:cNvSpPr>
            <a:spLocks noGrp="1"/>
          </p:cNvSpPr>
          <p:nvPr>
            <p:ph idx="1"/>
          </p:nvPr>
        </p:nvSpPr>
        <p:spPr>
          <a:xfrm>
            <a:off x="249382" y="1213658"/>
            <a:ext cx="8628611" cy="5187142"/>
          </a:xfrm>
        </p:spPr>
        <p:txBody>
          <a:bodyPr rtlCol="0">
            <a:noAutofit/>
          </a:bodyPr>
          <a:lstStyle/>
          <a:p>
            <a:pPr fontAlgn="auto">
              <a:spcAft>
                <a:spcPts val="0"/>
              </a:spcAft>
              <a:buFont typeface="Arial" pitchFamily="34" charset="0"/>
              <a:buNone/>
              <a:defRPr/>
            </a:pPr>
            <a:r>
              <a:rPr lang="en-US" sz="2400" dirty="0"/>
              <a:t>July 23, 2010 – San Francisco Examiner</a:t>
            </a:r>
          </a:p>
          <a:p>
            <a:pPr fontAlgn="auto">
              <a:spcAft>
                <a:spcPts val="0"/>
              </a:spcAft>
              <a:buFont typeface="Arial" pitchFamily="34" charset="0"/>
              <a:buNone/>
              <a:defRPr/>
            </a:pPr>
            <a:endParaRPr lang="en-US" sz="2400" dirty="0"/>
          </a:p>
          <a:p>
            <a:pPr fontAlgn="auto">
              <a:spcAft>
                <a:spcPts val="0"/>
              </a:spcAft>
              <a:buFont typeface="Arial" pitchFamily="34" charset="0"/>
              <a:buChar char="•"/>
              <a:defRPr/>
            </a:pPr>
            <a:r>
              <a:rPr lang="en-US" sz="2400" dirty="0"/>
              <a:t>“Democrats are relying more heavily in their midterm 2010 election message that Republicans care nothing about the poor. Conveniently absent from this analysis is Republican opposition to President Barack Obama’s cigarette tax increase…… </a:t>
            </a:r>
            <a:r>
              <a:rPr lang="en-US" sz="2400" dirty="0">
                <a:solidFill>
                  <a:srgbClr val="C00000"/>
                </a:solidFill>
              </a:rPr>
              <a:t>While higher cigarette taxes do discourage smoking, they are highly regressive</a:t>
            </a:r>
            <a:r>
              <a:rPr lang="en-US" sz="2400" dirty="0"/>
              <a:t>. Analyzing a slightly less severe proposal in 2007, the Tax Foundation noted that ‘</a:t>
            </a:r>
            <a:r>
              <a:rPr lang="en-US" sz="2400" dirty="0">
                <a:solidFill>
                  <a:srgbClr val="C00000"/>
                </a:solidFill>
              </a:rPr>
              <a:t>no other tax hurts the poor more than the cigarette tax</a:t>
            </a:r>
            <a:r>
              <a:rPr lang="en-US" sz="2400" dirty="0"/>
              <a:t>.’”  Peyton R. Miller, special to the Examiner.</a:t>
            </a:r>
          </a:p>
        </p:txBody>
      </p:sp>
      <p:grpSp>
        <p:nvGrpSpPr>
          <p:cNvPr id="5" name="Group 4">
            <a:extLst>
              <a:ext uri="{FF2B5EF4-FFF2-40B4-BE49-F238E27FC236}">
                <a16:creationId xmlns:a16="http://schemas.microsoft.com/office/drawing/2014/main" id="{F1550248-5AF9-48CC-9765-77934753C9E9}"/>
              </a:ext>
            </a:extLst>
          </p:cNvPr>
          <p:cNvGrpSpPr/>
          <p:nvPr/>
        </p:nvGrpSpPr>
        <p:grpSpPr>
          <a:xfrm>
            <a:off x="2464380" y="6432550"/>
            <a:ext cx="4572000" cy="361950"/>
            <a:chOff x="2464380" y="6432550"/>
            <a:chExt cx="4572000" cy="361950"/>
          </a:xfrm>
        </p:grpSpPr>
        <p:sp>
          <p:nvSpPr>
            <p:cNvPr id="6" name="4 Rectángulo">
              <a:extLst>
                <a:ext uri="{FF2B5EF4-FFF2-40B4-BE49-F238E27FC236}">
                  <a16:creationId xmlns:a16="http://schemas.microsoft.com/office/drawing/2014/main" id="{D4820084-B8B9-4E62-9AE9-5512F39ADCBD}"/>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7" name="Picture 6">
              <a:extLst>
                <a:ext uri="{FF2B5EF4-FFF2-40B4-BE49-F238E27FC236}">
                  <a16:creationId xmlns:a16="http://schemas.microsoft.com/office/drawing/2014/main" id="{80E23F79-8FEA-449F-B513-F3153FF9D6C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0575449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title"/>
          </p:nvPr>
        </p:nvSpPr>
        <p:spPr>
          <a:xfrm>
            <a:off x="438150" y="150813"/>
            <a:ext cx="8378304" cy="984250"/>
          </a:xfrm>
        </p:spPr>
        <p:txBody>
          <a:bodyPr rtlCol="0">
            <a:normAutofit fontScale="90000"/>
          </a:bodyPr>
          <a:lstStyle/>
          <a:p>
            <a:pPr eaLnBrk="1" fontAlgn="auto" hangingPunct="1">
              <a:spcAft>
                <a:spcPts val="0"/>
              </a:spcAft>
              <a:defRPr/>
            </a:pPr>
            <a:r>
              <a:rPr lang="en-US" sz="4000" dirty="0"/>
              <a:t>Who Pays&amp; Who Benefits</a:t>
            </a:r>
            <a:br>
              <a:rPr lang="en-US" sz="4000" dirty="0"/>
            </a:br>
            <a:r>
              <a:rPr lang="en-US" sz="3100" dirty="0"/>
              <a:t> Impact of Federal Tax Increase, U.S., 2009</a:t>
            </a:r>
            <a:endParaRPr lang="en-US" sz="4000" dirty="0"/>
          </a:p>
        </p:txBody>
      </p:sp>
      <p:graphicFrame>
        <p:nvGraphicFramePr>
          <p:cNvPr id="5" name="Chart 4"/>
          <p:cNvGraphicFramePr/>
          <p:nvPr/>
        </p:nvGraphicFramePr>
        <p:xfrm>
          <a:off x="336177" y="1264024"/>
          <a:ext cx="8310281" cy="4841501"/>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34D7A9A5-0396-4A88-BC4B-89D8EC96062A}"/>
              </a:ext>
            </a:extLst>
          </p:cNvPr>
          <p:cNvGrpSpPr/>
          <p:nvPr/>
        </p:nvGrpSpPr>
        <p:grpSpPr>
          <a:xfrm>
            <a:off x="2464380" y="6432550"/>
            <a:ext cx="4572000" cy="361950"/>
            <a:chOff x="2464380" y="6432550"/>
            <a:chExt cx="4572000" cy="361950"/>
          </a:xfrm>
        </p:grpSpPr>
        <p:sp>
          <p:nvSpPr>
            <p:cNvPr id="7" name="4 Rectángulo">
              <a:extLst>
                <a:ext uri="{FF2B5EF4-FFF2-40B4-BE49-F238E27FC236}">
                  <a16:creationId xmlns:a16="http://schemas.microsoft.com/office/drawing/2014/main" id="{38820D77-348D-4912-AD2E-022B7CDF841A}"/>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4"/>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5"/>
                </a:rPr>
                <a:t>@</a:t>
              </a:r>
              <a:r>
                <a:rPr lang="en-US" sz="1400" dirty="0" err="1">
                  <a:solidFill>
                    <a:schemeClr val="accent1"/>
                  </a:solidFill>
                  <a:latin typeface="+mn-lt"/>
                  <a:cs typeface="Arial" charset="0"/>
                  <a:hlinkClick r:id="rId5"/>
                </a:rPr>
                <a:t>tobacconomics</a:t>
              </a:r>
              <a:endParaRPr lang="en-US" sz="1400" dirty="0">
                <a:solidFill>
                  <a:schemeClr val="accent1"/>
                </a:solidFill>
                <a:latin typeface="+mn-lt"/>
                <a:cs typeface="Arial" charset="0"/>
              </a:endParaRPr>
            </a:p>
          </p:txBody>
        </p:sp>
        <p:pic>
          <p:nvPicPr>
            <p:cNvPr id="8" name="Picture 7">
              <a:extLst>
                <a:ext uri="{FF2B5EF4-FFF2-40B4-BE49-F238E27FC236}">
                  <a16:creationId xmlns:a16="http://schemas.microsoft.com/office/drawing/2014/main" id="{6548C300-BF47-4452-87B5-A87C9318A4A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71267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8"/>
          <p:cNvSpPr>
            <a:spLocks noGrp="1" noChangeArrowheads="1"/>
          </p:cNvSpPr>
          <p:nvPr>
            <p:ph type="title"/>
          </p:nvPr>
        </p:nvSpPr>
        <p:spPr>
          <a:xfrm>
            <a:off x="381000" y="228600"/>
            <a:ext cx="7772400" cy="1143000"/>
          </a:xfrm>
        </p:spPr>
        <p:txBody>
          <a:bodyPr/>
          <a:lstStyle/>
          <a:p>
            <a:pPr eaLnBrk="1" hangingPunct="1"/>
            <a:r>
              <a:rPr lang="en-US" sz="4000" dirty="0"/>
              <a:t>Impact on the Poor</a:t>
            </a:r>
          </a:p>
        </p:txBody>
      </p:sp>
      <p:sp>
        <p:nvSpPr>
          <p:cNvPr id="5" name="Content Placeholder 4"/>
          <p:cNvSpPr>
            <a:spLocks noGrp="1"/>
          </p:cNvSpPr>
          <p:nvPr>
            <p:ph idx="1"/>
          </p:nvPr>
        </p:nvSpPr>
        <p:spPr>
          <a:xfrm>
            <a:off x="532435" y="1342663"/>
            <a:ext cx="8171728" cy="4816703"/>
          </a:xfrm>
        </p:spPr>
        <p:txBody>
          <a:bodyPr/>
          <a:lstStyle/>
          <a:p>
            <a:pPr marL="400050" lvl="1" indent="-457200">
              <a:spcBef>
                <a:spcPts val="0"/>
              </a:spcBef>
              <a:spcAft>
                <a:spcPts val="0"/>
              </a:spcAft>
              <a:defRPr/>
            </a:pPr>
            <a:r>
              <a:rPr lang="en-US" sz="2400" dirty="0">
                <a:ea typeface="Times New Roman"/>
                <a:cs typeface="Times New Roman"/>
              </a:rPr>
              <a:t>Longer-term impact highly progressive</a:t>
            </a:r>
          </a:p>
          <a:p>
            <a:pPr marL="800100" lvl="2" indent="-457200">
              <a:spcBef>
                <a:spcPts val="0"/>
              </a:spcBef>
              <a:defRPr/>
            </a:pPr>
            <a:r>
              <a:rPr lang="en-US" sz="2100" dirty="0">
                <a:ea typeface="Times New Roman"/>
                <a:cs typeface="Times New Roman"/>
              </a:rPr>
              <a:t>Less spending on health care to treat consequences of tobacco use</a:t>
            </a:r>
          </a:p>
          <a:p>
            <a:pPr marL="800100" lvl="2" indent="-457200">
              <a:spcBef>
                <a:spcPts val="0"/>
              </a:spcBef>
              <a:defRPr/>
            </a:pPr>
            <a:r>
              <a:rPr lang="en-US" sz="2100" dirty="0">
                <a:ea typeface="Times New Roman"/>
                <a:cs typeface="Times New Roman"/>
              </a:rPr>
              <a:t>Improved health results in greater productivity, higher incomes</a:t>
            </a:r>
            <a:endParaRPr lang="en-US" sz="2400" dirty="0">
              <a:ea typeface="Times New Roman"/>
              <a:cs typeface="Times New Roman"/>
            </a:endParaRPr>
          </a:p>
          <a:p>
            <a:pPr marL="400050" lvl="1" indent="-457200">
              <a:spcBef>
                <a:spcPts val="0"/>
              </a:spcBef>
              <a:spcAft>
                <a:spcPts val="0"/>
              </a:spcAft>
              <a:defRPr/>
            </a:pPr>
            <a:endParaRPr lang="en-US" sz="900" dirty="0">
              <a:ea typeface="Times New Roman"/>
              <a:cs typeface="Times New Roman"/>
            </a:endParaRPr>
          </a:p>
          <a:p>
            <a:pPr marL="400050" lvl="1" indent="-457200">
              <a:spcBef>
                <a:spcPts val="0"/>
              </a:spcBef>
              <a:spcAft>
                <a:spcPts val="0"/>
              </a:spcAft>
              <a:defRPr/>
            </a:pPr>
            <a:r>
              <a:rPr lang="en-US" sz="2400" dirty="0">
                <a:ea typeface="Times New Roman"/>
                <a:cs typeface="Times New Roman"/>
              </a:rPr>
              <a:t>Need to consider overall fiscal system </a:t>
            </a:r>
          </a:p>
          <a:p>
            <a:pPr marL="400050" lvl="1" indent="-457200">
              <a:spcBef>
                <a:spcPts val="0"/>
              </a:spcBef>
              <a:spcAft>
                <a:spcPts val="0"/>
              </a:spcAft>
              <a:defRPr/>
            </a:pPr>
            <a:endParaRPr lang="en-US" sz="900" dirty="0">
              <a:ea typeface="Times New Roman"/>
              <a:cs typeface="Times New Roman"/>
            </a:endParaRPr>
          </a:p>
          <a:p>
            <a:pPr marL="800100" lvl="2" indent="-457200">
              <a:spcBef>
                <a:spcPts val="0"/>
              </a:spcBef>
              <a:spcAft>
                <a:spcPts val="0"/>
              </a:spcAft>
              <a:defRPr/>
            </a:pPr>
            <a:r>
              <a:rPr lang="en-US" dirty="0">
                <a:ea typeface="Times New Roman"/>
                <a:cs typeface="Times New Roman"/>
              </a:rPr>
              <a:t>Key issue with tobacco taxes is what’s done with the revenues generated by the tax</a:t>
            </a:r>
          </a:p>
          <a:p>
            <a:pPr marL="800100" lvl="2" indent="-457200">
              <a:spcBef>
                <a:spcPts val="0"/>
              </a:spcBef>
              <a:spcAft>
                <a:spcPts val="0"/>
              </a:spcAft>
              <a:defRPr/>
            </a:pPr>
            <a:endParaRPr lang="en-US" sz="800" dirty="0">
              <a:ea typeface="Times New Roman"/>
              <a:cs typeface="Times New Roman"/>
            </a:endParaRPr>
          </a:p>
          <a:p>
            <a:pPr marL="800100" lvl="2" indent="-457200">
              <a:spcBef>
                <a:spcPts val="0"/>
              </a:spcBef>
              <a:spcAft>
                <a:spcPts val="0"/>
              </a:spcAft>
              <a:defRPr/>
            </a:pPr>
            <a:r>
              <a:rPr lang="en-US" dirty="0">
                <a:ea typeface="Times New Roman"/>
                <a:cs typeface="Times New Roman"/>
              </a:rPr>
              <a:t>Greater public support for tobacco tax increases when revenues are used for tobacco control and/or other health programs</a:t>
            </a:r>
          </a:p>
          <a:p>
            <a:pPr marL="800100" lvl="2" indent="-457200">
              <a:spcBef>
                <a:spcPts val="0"/>
              </a:spcBef>
              <a:spcAft>
                <a:spcPts val="0"/>
              </a:spcAft>
              <a:defRPr/>
            </a:pPr>
            <a:endParaRPr lang="en-US" sz="800" dirty="0">
              <a:ea typeface="Times New Roman"/>
              <a:cs typeface="Times New Roman"/>
            </a:endParaRPr>
          </a:p>
          <a:p>
            <a:pPr marL="800100" lvl="2" indent="-457200">
              <a:spcBef>
                <a:spcPts val="0"/>
              </a:spcBef>
              <a:spcAft>
                <a:spcPts val="0"/>
              </a:spcAft>
              <a:defRPr/>
            </a:pPr>
            <a:r>
              <a:rPr lang="en-US" dirty="0">
                <a:ea typeface="Times New Roman"/>
                <a:cs typeface="Times New Roman"/>
              </a:rPr>
              <a:t>Net financial impact on low income households can be positive when taxes are used to support programs targeting the poor</a:t>
            </a:r>
          </a:p>
          <a:p>
            <a:pPr marL="800100" lvl="2" indent="-457200">
              <a:spcBef>
                <a:spcPts val="0"/>
              </a:spcBef>
              <a:spcAft>
                <a:spcPts val="0"/>
              </a:spcAft>
              <a:defRPr/>
            </a:pPr>
            <a:endParaRPr lang="en-US" sz="800" dirty="0">
              <a:ea typeface="Times New Roman"/>
              <a:cs typeface="Times New Roman"/>
            </a:endParaRPr>
          </a:p>
          <a:p>
            <a:pPr marL="800100" lvl="2" indent="-457200">
              <a:spcBef>
                <a:spcPts val="0"/>
              </a:spcBef>
              <a:spcAft>
                <a:spcPts val="0"/>
              </a:spcAft>
              <a:defRPr/>
            </a:pPr>
            <a:r>
              <a:rPr lang="en-US" dirty="0">
                <a:ea typeface="Times New Roman"/>
                <a:cs typeface="Times New Roman"/>
              </a:rPr>
              <a:t>Concerns about </a:t>
            </a:r>
            <a:r>
              <a:rPr lang="en-US" dirty="0" err="1">
                <a:ea typeface="Times New Roman"/>
                <a:cs typeface="Times New Roman"/>
              </a:rPr>
              <a:t>regressivity</a:t>
            </a:r>
            <a:r>
              <a:rPr lang="en-US" dirty="0">
                <a:ea typeface="Times New Roman"/>
                <a:cs typeface="Times New Roman"/>
              </a:rPr>
              <a:t> offset by use of revenues for programs directed to poor</a:t>
            </a:r>
            <a:endParaRPr lang="en-US" sz="2400" dirty="0"/>
          </a:p>
        </p:txBody>
      </p:sp>
      <p:grpSp>
        <p:nvGrpSpPr>
          <p:cNvPr id="6" name="Group 5">
            <a:extLst>
              <a:ext uri="{FF2B5EF4-FFF2-40B4-BE49-F238E27FC236}">
                <a16:creationId xmlns:a16="http://schemas.microsoft.com/office/drawing/2014/main" id="{549E6D9E-D5D1-4463-B79D-3339753F1E3B}"/>
              </a:ext>
            </a:extLst>
          </p:cNvPr>
          <p:cNvGrpSpPr/>
          <p:nvPr/>
        </p:nvGrpSpPr>
        <p:grpSpPr>
          <a:xfrm>
            <a:off x="2464380" y="6432550"/>
            <a:ext cx="4572000" cy="361950"/>
            <a:chOff x="2464380" y="6432550"/>
            <a:chExt cx="4572000" cy="361950"/>
          </a:xfrm>
        </p:grpSpPr>
        <p:sp>
          <p:nvSpPr>
            <p:cNvPr id="7" name="4 Rectángulo">
              <a:extLst>
                <a:ext uri="{FF2B5EF4-FFF2-40B4-BE49-F238E27FC236}">
                  <a16:creationId xmlns:a16="http://schemas.microsoft.com/office/drawing/2014/main" id="{17514A6B-1923-4FF3-A5AC-3222423D5FF2}"/>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8" name="Picture 7">
              <a:extLst>
                <a:ext uri="{FF2B5EF4-FFF2-40B4-BE49-F238E27FC236}">
                  <a16:creationId xmlns:a16="http://schemas.microsoft.com/office/drawing/2014/main" id="{1DD48521-655F-4AC4-BD34-75FAD4FE0D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45744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4" name="Text Box 4"/>
          <p:cNvSpPr txBox="1">
            <a:spLocks noChangeArrowheads="1"/>
          </p:cNvSpPr>
          <p:nvPr/>
        </p:nvSpPr>
        <p:spPr bwMode="auto">
          <a:xfrm>
            <a:off x="673100" y="960438"/>
            <a:ext cx="2541588" cy="336550"/>
          </a:xfrm>
          <a:prstGeom prst="rect">
            <a:avLst/>
          </a:prstGeom>
          <a:noFill/>
          <a:ln w="12700">
            <a:noFill/>
            <a:miter lim="800000"/>
            <a:headEnd/>
            <a:tailEnd/>
          </a:ln>
          <a:effectLst/>
        </p:spPr>
        <p:txBody>
          <a:bodyPr>
            <a:spAutoFit/>
          </a:bodyPr>
          <a:lstStyle/>
          <a:p>
            <a:endParaRPr lang="en-US" sz="1600">
              <a:solidFill>
                <a:schemeClr val="tx2"/>
              </a:solidFill>
              <a:latin typeface="Times New Roman" pitchFamily="18" charset="0"/>
            </a:endParaRPr>
          </a:p>
        </p:txBody>
      </p:sp>
      <p:pic>
        <p:nvPicPr>
          <p:cNvPr id="680962" name="Picture 2" descr="tcidc"/>
          <p:cNvPicPr>
            <a:picLocks noChangeAspect="1" noChangeArrowheads="1"/>
          </p:cNvPicPr>
          <p:nvPr/>
        </p:nvPicPr>
        <p:blipFill>
          <a:blip r:embed="rId3" cstate="print"/>
          <a:srcRect/>
          <a:stretch>
            <a:fillRect/>
          </a:stretch>
        </p:blipFill>
        <p:spPr bwMode="auto">
          <a:xfrm>
            <a:off x="517453" y="3062043"/>
            <a:ext cx="2085457" cy="2808642"/>
          </a:xfrm>
          <a:prstGeom prst="rect">
            <a:avLst/>
          </a:prstGeom>
          <a:noFill/>
          <a:ln>
            <a:solidFill>
              <a:schemeClr val="tx1"/>
            </a:solidFill>
          </a:ln>
        </p:spPr>
      </p:pic>
      <p:pic>
        <p:nvPicPr>
          <p:cNvPr id="3527681" name="Picture 1"/>
          <p:cNvPicPr>
            <a:picLocks noChangeAspect="1" noChangeArrowheads="1"/>
          </p:cNvPicPr>
          <p:nvPr/>
        </p:nvPicPr>
        <p:blipFill>
          <a:blip r:embed="rId4" cstate="print"/>
          <a:srcRect/>
          <a:stretch>
            <a:fillRect/>
          </a:stretch>
        </p:blipFill>
        <p:spPr bwMode="auto">
          <a:xfrm>
            <a:off x="4732081" y="713064"/>
            <a:ext cx="1951944" cy="2683921"/>
          </a:xfrm>
          <a:prstGeom prst="rect">
            <a:avLst/>
          </a:prstGeom>
          <a:noFill/>
          <a:ln w="9525">
            <a:noFill/>
            <a:miter lim="800000"/>
            <a:headEnd/>
            <a:tailEnd/>
          </a:ln>
        </p:spPr>
      </p:pic>
      <p:pic>
        <p:nvPicPr>
          <p:cNvPr id="8" name="Picture 10" descr="CrossCountry-TaxPrice-Cover"/>
          <p:cNvPicPr>
            <a:picLocks noChangeAspect="1" noChangeArrowheads="1"/>
          </p:cNvPicPr>
          <p:nvPr/>
        </p:nvPicPr>
        <p:blipFill>
          <a:blip r:embed="rId5" cstate="print"/>
          <a:srcRect/>
          <a:stretch>
            <a:fillRect/>
          </a:stretch>
        </p:blipFill>
        <p:spPr bwMode="auto">
          <a:xfrm>
            <a:off x="2555996" y="578301"/>
            <a:ext cx="2067729" cy="2668435"/>
          </a:xfrm>
          <a:prstGeom prst="rect">
            <a:avLst/>
          </a:prstGeom>
          <a:noFill/>
          <a:ln w="19050">
            <a:solidFill>
              <a:schemeClr val="tx1"/>
            </a:solidFill>
            <a:miter lim="800000"/>
            <a:headEnd/>
            <a:tailEnd/>
          </a:ln>
        </p:spPr>
      </p:pic>
      <p:pic>
        <p:nvPicPr>
          <p:cNvPr id="680963" name="Picture 3" descr="epidemic"/>
          <p:cNvPicPr>
            <a:picLocks noChangeAspect="1" noChangeArrowheads="1"/>
          </p:cNvPicPr>
          <p:nvPr/>
        </p:nvPicPr>
        <p:blipFill>
          <a:blip r:embed="rId6" cstate="print"/>
          <a:srcRect/>
          <a:stretch>
            <a:fillRect/>
          </a:stretch>
        </p:blipFill>
        <p:spPr bwMode="auto">
          <a:xfrm>
            <a:off x="430933" y="320238"/>
            <a:ext cx="2116569" cy="2798686"/>
          </a:xfrm>
          <a:prstGeom prst="rect">
            <a:avLst/>
          </a:prstGeom>
          <a:noFill/>
          <a:ln>
            <a:solidFill>
              <a:schemeClr val="tx1"/>
            </a:solidFill>
          </a:ln>
        </p:spPr>
      </p:pic>
      <p:sp>
        <p:nvSpPr>
          <p:cNvPr id="11" name="TextBox 10"/>
          <p:cNvSpPr txBox="1"/>
          <p:nvPr/>
        </p:nvSpPr>
        <p:spPr>
          <a:xfrm>
            <a:off x="3628286" y="6422424"/>
            <a:ext cx="2116028" cy="307777"/>
          </a:xfrm>
          <a:prstGeom prst="rect">
            <a:avLst/>
          </a:prstGeom>
          <a:noFill/>
        </p:spPr>
        <p:txBody>
          <a:bodyPr wrap="none" rtlCol="0">
            <a:spAutoFit/>
          </a:bodyPr>
          <a:lstStyle/>
          <a:p>
            <a:pPr algn="ctr"/>
            <a:r>
              <a:rPr lang="en-US" sz="1400" dirty="0">
                <a:solidFill>
                  <a:schemeClr val="accent1"/>
                </a:solidFill>
              </a:rPr>
              <a:t>www.tobacconomics.org</a:t>
            </a:r>
          </a:p>
        </p:txBody>
      </p:sp>
      <p:pic>
        <p:nvPicPr>
          <p:cNvPr id="12" name="Picture 1"/>
          <p:cNvPicPr>
            <a:picLocks noChangeAspect="1" noChangeArrowheads="1"/>
          </p:cNvPicPr>
          <p:nvPr/>
        </p:nvPicPr>
        <p:blipFill>
          <a:blip r:embed="rId7" cstate="print"/>
          <a:srcRect/>
          <a:stretch>
            <a:fillRect/>
          </a:stretch>
        </p:blipFill>
        <p:spPr bwMode="auto">
          <a:xfrm>
            <a:off x="2644698" y="3494024"/>
            <a:ext cx="2081179" cy="2681111"/>
          </a:xfrm>
          <a:prstGeom prst="rect">
            <a:avLst/>
          </a:prstGeom>
          <a:noFill/>
          <a:ln w="9525">
            <a:solidFill>
              <a:schemeClr val="tx1"/>
            </a:solidFill>
            <a:miter lim="800000"/>
            <a:headEnd/>
            <a:tailEnd/>
          </a:ln>
        </p:spPr>
      </p:pic>
      <p:pic>
        <p:nvPicPr>
          <p:cNvPr id="13" name="Picture 1"/>
          <p:cNvPicPr>
            <a:picLocks noChangeAspect="1" noChangeArrowheads="1"/>
          </p:cNvPicPr>
          <p:nvPr/>
        </p:nvPicPr>
        <p:blipFill>
          <a:blip r:embed="rId8"/>
          <a:srcRect/>
          <a:stretch>
            <a:fillRect/>
          </a:stretch>
        </p:blipFill>
        <p:spPr bwMode="auto">
          <a:xfrm>
            <a:off x="6708442" y="140657"/>
            <a:ext cx="2206079" cy="3256328"/>
          </a:xfrm>
          <a:prstGeom prst="rect">
            <a:avLst/>
          </a:prstGeom>
          <a:noFill/>
          <a:ln w="9525">
            <a:noFill/>
            <a:miter lim="800000"/>
            <a:headEnd/>
            <a:tailEnd/>
          </a:ln>
        </p:spPr>
      </p:pic>
      <p:pic>
        <p:nvPicPr>
          <p:cNvPr id="15" name="Picture 14"/>
          <p:cNvPicPr/>
          <p:nvPr/>
        </p:nvPicPr>
        <p:blipFill>
          <a:blip r:embed="rId9">
            <a:extLst>
              <a:ext uri="{28A0092B-C50C-407E-A947-70E740481C1C}">
                <a14:useLocalDpi xmlns:a14="http://schemas.microsoft.com/office/drawing/2010/main" val="0"/>
              </a:ext>
            </a:extLst>
          </a:blip>
          <a:stretch>
            <a:fillRect/>
          </a:stretch>
        </p:blipFill>
        <p:spPr>
          <a:xfrm>
            <a:off x="6810594" y="3396985"/>
            <a:ext cx="2089019" cy="3338303"/>
          </a:xfrm>
          <a:prstGeom prst="rect">
            <a:avLst/>
          </a:prstGeom>
        </p:spPr>
      </p:pic>
      <p:pic>
        <p:nvPicPr>
          <p:cNvPr id="16" name="Picture 15"/>
          <p:cNvPicPr>
            <a:picLocks noChangeAspect="1"/>
          </p:cNvPicPr>
          <p:nvPr/>
        </p:nvPicPr>
        <p:blipFill>
          <a:blip r:embed="rId10"/>
          <a:stretch>
            <a:fillRect/>
          </a:stretch>
        </p:blipFill>
        <p:spPr>
          <a:xfrm>
            <a:off x="4686300" y="3512160"/>
            <a:ext cx="2089709" cy="2910264"/>
          </a:xfrm>
          <a:prstGeom prst="rect">
            <a:avLst/>
          </a:prstGeom>
          <a:ln>
            <a:solidFill>
              <a:schemeClr val="tx2"/>
            </a:solidFill>
          </a:ln>
        </p:spPr>
      </p:pic>
    </p:spTree>
    <p:extLst>
      <p:ext uri="{BB962C8B-B14F-4D97-AF65-F5344CB8AC3E}">
        <p14:creationId xmlns:p14="http://schemas.microsoft.com/office/powerpoint/2010/main" val="1227782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4000" dirty="0"/>
              <a:t>Impact on Jobs</a:t>
            </a:r>
          </a:p>
        </p:txBody>
      </p:sp>
      <p:sp>
        <p:nvSpPr>
          <p:cNvPr id="3" name="Content Placeholder 2"/>
          <p:cNvSpPr>
            <a:spLocks noGrp="1"/>
          </p:cNvSpPr>
          <p:nvPr>
            <p:ph idx="1"/>
          </p:nvPr>
        </p:nvSpPr>
        <p:spPr>
          <a:xfrm>
            <a:off x="266007" y="1296785"/>
            <a:ext cx="8578735" cy="5187142"/>
          </a:xfrm>
        </p:spPr>
        <p:txBody>
          <a:bodyPr rtlCol="0">
            <a:normAutofit/>
          </a:bodyPr>
          <a:lstStyle/>
          <a:p>
            <a:pPr fontAlgn="auto">
              <a:spcAft>
                <a:spcPts val="0"/>
              </a:spcAft>
              <a:buFont typeface="Arial" pitchFamily="34" charset="0"/>
              <a:buNone/>
              <a:defRPr/>
            </a:pPr>
            <a:r>
              <a:rPr lang="en-US" sz="2400" dirty="0"/>
              <a:t>JULY, 14, 2010 – The Associated Press</a:t>
            </a:r>
          </a:p>
          <a:p>
            <a:pPr fontAlgn="auto">
              <a:spcAft>
                <a:spcPts val="0"/>
              </a:spcAft>
              <a:buFont typeface="Arial" pitchFamily="34" charset="0"/>
              <a:buNone/>
              <a:defRPr/>
            </a:pPr>
            <a:endParaRPr lang="en-US" sz="2400" dirty="0"/>
          </a:p>
          <a:p>
            <a:pPr fontAlgn="auto">
              <a:spcAft>
                <a:spcPts val="0"/>
              </a:spcAft>
              <a:buFont typeface="Arial" pitchFamily="34" charset="0"/>
              <a:buChar char="•"/>
              <a:defRPr/>
            </a:pPr>
            <a:r>
              <a:rPr lang="en-US" sz="2400" dirty="0"/>
              <a:t>RICHMOND, Va. — The tobacco industry is running a full-court press ahead of a federal scientific panel's meeting to discuss how to regulate menthol cigarettes, a still-growing part of the shrinking cigarette market.</a:t>
            </a:r>
          </a:p>
          <a:p>
            <a:pPr fontAlgn="auto">
              <a:spcAft>
                <a:spcPts val="0"/>
              </a:spcAft>
              <a:buFont typeface="Arial" pitchFamily="34" charset="0"/>
              <a:buChar char="•"/>
              <a:defRPr/>
            </a:pPr>
            <a:r>
              <a:rPr lang="en-US" sz="2400" dirty="0">
                <a:solidFill>
                  <a:srgbClr val="C00000"/>
                </a:solidFill>
              </a:rPr>
              <a:t>The union representing nearly 4,000 tobacco workers sent a letter to the Food and Drug Administration committee examining the public health effects of the minty smokes, warning that a ban could lead to "severe jobs loss" and black market cigarettes.</a:t>
            </a:r>
          </a:p>
          <a:p>
            <a:pPr fontAlgn="auto">
              <a:spcAft>
                <a:spcPts val="0"/>
              </a:spcAft>
              <a:buFont typeface="Arial" pitchFamily="34" charset="0"/>
              <a:buChar char="•"/>
              <a:defRPr/>
            </a:pPr>
            <a:endParaRPr lang="en-US" sz="2400" dirty="0"/>
          </a:p>
        </p:txBody>
      </p:sp>
      <p:grpSp>
        <p:nvGrpSpPr>
          <p:cNvPr id="5" name="Group 4">
            <a:extLst>
              <a:ext uri="{FF2B5EF4-FFF2-40B4-BE49-F238E27FC236}">
                <a16:creationId xmlns:a16="http://schemas.microsoft.com/office/drawing/2014/main" id="{94DBE3FF-A77B-42BC-8300-2D03D718016B}"/>
              </a:ext>
            </a:extLst>
          </p:cNvPr>
          <p:cNvGrpSpPr/>
          <p:nvPr/>
        </p:nvGrpSpPr>
        <p:grpSpPr>
          <a:xfrm>
            <a:off x="2464380" y="6432550"/>
            <a:ext cx="4572000" cy="361950"/>
            <a:chOff x="2464380" y="6432550"/>
            <a:chExt cx="4572000" cy="361950"/>
          </a:xfrm>
        </p:grpSpPr>
        <p:sp>
          <p:nvSpPr>
            <p:cNvPr id="6" name="4 Rectángulo">
              <a:extLst>
                <a:ext uri="{FF2B5EF4-FFF2-40B4-BE49-F238E27FC236}">
                  <a16:creationId xmlns:a16="http://schemas.microsoft.com/office/drawing/2014/main" id="{575988A8-BB49-4331-B58F-073C468B71FE}"/>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7" name="Picture 7">
              <a:extLst>
                <a:ext uri="{FF2B5EF4-FFF2-40B4-BE49-F238E27FC236}">
                  <a16:creationId xmlns:a16="http://schemas.microsoft.com/office/drawing/2014/main" id="{D30E88B2-A4B8-47A9-A278-90C286DFC66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6129134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413022"/>
            <a:ext cx="8229600" cy="615553"/>
          </a:xfrm>
        </p:spPr>
        <p:txBody>
          <a:bodyPr/>
          <a:lstStyle/>
          <a:p>
            <a:r>
              <a:rPr lang="en-US" sz="4000" dirty="0"/>
              <a:t>Impact on Jobs</a:t>
            </a:r>
          </a:p>
        </p:txBody>
      </p:sp>
      <p:sp>
        <p:nvSpPr>
          <p:cNvPr id="21506" name="Content Placeholder 2"/>
          <p:cNvSpPr>
            <a:spLocks noGrp="1"/>
          </p:cNvSpPr>
          <p:nvPr>
            <p:ph idx="1"/>
          </p:nvPr>
        </p:nvSpPr>
        <p:spPr>
          <a:xfrm>
            <a:off x="598517" y="1213658"/>
            <a:ext cx="8229600" cy="4585871"/>
          </a:xfrm>
        </p:spPr>
        <p:txBody>
          <a:bodyPr/>
          <a:lstStyle/>
          <a:p>
            <a:pPr>
              <a:spcBef>
                <a:spcPts val="0"/>
              </a:spcBef>
              <a:spcAft>
                <a:spcPts val="600"/>
              </a:spcAft>
            </a:pPr>
            <a:r>
              <a:rPr lang="en-US" sz="2800" dirty="0"/>
              <a:t>Tobacco excise tax will lead to decreased consumption of tobacco products</a:t>
            </a:r>
          </a:p>
          <a:p>
            <a:pPr lvl="1">
              <a:spcBef>
                <a:spcPts val="0"/>
              </a:spcBef>
              <a:spcAft>
                <a:spcPts val="600"/>
              </a:spcAft>
            </a:pPr>
            <a:r>
              <a:rPr lang="en-US" sz="2400" dirty="0"/>
              <a:t>Small loss of jobs in tobacco sector</a:t>
            </a:r>
          </a:p>
          <a:p>
            <a:pPr>
              <a:spcBef>
                <a:spcPts val="0"/>
              </a:spcBef>
              <a:spcAft>
                <a:spcPts val="600"/>
              </a:spcAft>
            </a:pPr>
            <a:r>
              <a:rPr lang="en-US" sz="2800" dirty="0"/>
              <a:t>Money not spent on tobacco products will be spent on other goods and services</a:t>
            </a:r>
          </a:p>
          <a:p>
            <a:pPr lvl="1">
              <a:spcBef>
                <a:spcPts val="0"/>
              </a:spcBef>
              <a:spcAft>
                <a:spcPts val="600"/>
              </a:spcAft>
            </a:pPr>
            <a:r>
              <a:rPr lang="en-US" sz="2400" dirty="0"/>
              <a:t>Gains in jobs in other sectors</a:t>
            </a:r>
          </a:p>
          <a:p>
            <a:pPr>
              <a:spcBef>
                <a:spcPts val="0"/>
              </a:spcBef>
              <a:spcAft>
                <a:spcPts val="600"/>
              </a:spcAft>
            </a:pPr>
            <a:r>
              <a:rPr lang="en-US" sz="2800" dirty="0"/>
              <a:t>Increase in tax revenues will be spent by government</a:t>
            </a:r>
          </a:p>
          <a:p>
            <a:pPr lvl="1">
              <a:spcBef>
                <a:spcPts val="0"/>
              </a:spcBef>
              <a:spcAft>
                <a:spcPts val="600"/>
              </a:spcAft>
            </a:pPr>
            <a:r>
              <a:rPr lang="en-US" sz="2400" dirty="0"/>
              <a:t>Additional job gains in other sectors</a:t>
            </a:r>
          </a:p>
          <a:p>
            <a:pPr>
              <a:spcBef>
                <a:spcPts val="0"/>
              </a:spcBef>
              <a:spcAft>
                <a:spcPts val="600"/>
              </a:spcAft>
            </a:pPr>
            <a:r>
              <a:rPr lang="en-US" sz="2800" dirty="0"/>
              <a:t>Net increase in jobs in states like Hawaii</a:t>
            </a:r>
          </a:p>
        </p:txBody>
      </p:sp>
      <p:grpSp>
        <p:nvGrpSpPr>
          <p:cNvPr id="5" name="Group 4">
            <a:extLst>
              <a:ext uri="{FF2B5EF4-FFF2-40B4-BE49-F238E27FC236}">
                <a16:creationId xmlns:a16="http://schemas.microsoft.com/office/drawing/2014/main" id="{75165F79-DE48-4E83-98E6-6063B6F384BF}"/>
              </a:ext>
            </a:extLst>
          </p:cNvPr>
          <p:cNvGrpSpPr/>
          <p:nvPr/>
        </p:nvGrpSpPr>
        <p:grpSpPr>
          <a:xfrm>
            <a:off x="2464380" y="6432550"/>
            <a:ext cx="4572000" cy="361950"/>
            <a:chOff x="2464380" y="6432550"/>
            <a:chExt cx="4572000" cy="361950"/>
          </a:xfrm>
        </p:grpSpPr>
        <p:sp>
          <p:nvSpPr>
            <p:cNvPr id="6" name="4 Rectángulo">
              <a:extLst>
                <a:ext uri="{FF2B5EF4-FFF2-40B4-BE49-F238E27FC236}">
                  <a16:creationId xmlns:a16="http://schemas.microsoft.com/office/drawing/2014/main" id="{F6271AE3-0B51-4564-97C6-F659E6B97511}"/>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2"/>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3"/>
                </a:rPr>
                <a:t>@</a:t>
              </a:r>
              <a:r>
                <a:rPr lang="en-US" sz="1400" dirty="0" err="1">
                  <a:solidFill>
                    <a:schemeClr val="accent1"/>
                  </a:solidFill>
                  <a:latin typeface="+mn-lt"/>
                  <a:cs typeface="Arial" charset="0"/>
                  <a:hlinkClick r:id="rId3"/>
                </a:rPr>
                <a:t>tobacconomics</a:t>
              </a:r>
              <a:endParaRPr lang="en-US" sz="1400" dirty="0">
                <a:solidFill>
                  <a:schemeClr val="accent1"/>
                </a:solidFill>
                <a:latin typeface="+mn-lt"/>
                <a:cs typeface="Arial" charset="0"/>
              </a:endParaRPr>
            </a:p>
          </p:txBody>
        </p:sp>
        <p:pic>
          <p:nvPicPr>
            <p:cNvPr id="7" name="Picture 7">
              <a:extLst>
                <a:ext uri="{FF2B5EF4-FFF2-40B4-BE49-F238E27FC236}">
                  <a16:creationId xmlns:a16="http://schemas.microsoft.com/office/drawing/2014/main" id="{34CCF5CF-FEEB-47CA-9E4B-E2BC7194B3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3340607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8"/>
          <p:cNvSpPr>
            <a:spLocks noGrp="1" noChangeArrowheads="1"/>
          </p:cNvSpPr>
          <p:nvPr>
            <p:ph type="title"/>
          </p:nvPr>
        </p:nvSpPr>
        <p:spPr>
          <a:xfrm>
            <a:off x="380999" y="492324"/>
            <a:ext cx="8323163" cy="615553"/>
          </a:xfrm>
        </p:spPr>
        <p:txBody>
          <a:bodyPr/>
          <a:lstStyle/>
          <a:p>
            <a:pPr algn="ctr" eaLnBrk="1" hangingPunct="1"/>
            <a:r>
              <a:rPr lang="en-US" sz="4000" b="1" dirty="0">
                <a:solidFill>
                  <a:schemeClr val="tx2">
                    <a:lumMod val="75000"/>
                  </a:schemeClr>
                </a:solidFill>
              </a:rPr>
              <a:t>Tobacco Control &amp; Business</a:t>
            </a:r>
          </a:p>
        </p:txBody>
      </p:sp>
      <p:sp>
        <p:nvSpPr>
          <p:cNvPr id="5" name="Content Placeholder 4"/>
          <p:cNvSpPr>
            <a:spLocks noGrp="1"/>
          </p:cNvSpPr>
          <p:nvPr>
            <p:ph idx="1"/>
          </p:nvPr>
        </p:nvSpPr>
        <p:spPr>
          <a:xfrm>
            <a:off x="532434" y="1583529"/>
            <a:ext cx="7922944" cy="4293483"/>
          </a:xfrm>
        </p:spPr>
        <p:txBody>
          <a:bodyPr/>
          <a:lstStyle/>
          <a:p>
            <a:pPr marL="0" lvl="1" indent="0">
              <a:spcBef>
                <a:spcPts val="0"/>
              </a:spcBef>
              <a:spcAft>
                <a:spcPts val="0"/>
              </a:spcAft>
              <a:buNone/>
              <a:defRPr/>
            </a:pPr>
            <a:r>
              <a:rPr lang="en-US" sz="2800" dirty="0">
                <a:solidFill>
                  <a:schemeClr val="tx2">
                    <a:lumMod val="75000"/>
                  </a:schemeClr>
                </a:solidFill>
                <a:ea typeface="Times New Roman"/>
                <a:cs typeface="Times New Roman"/>
              </a:rPr>
              <a:t>Impact of smoke-free policies on hospitality sector</a:t>
            </a:r>
          </a:p>
          <a:p>
            <a:pPr marL="400050" lvl="1" indent="-457200">
              <a:spcBef>
                <a:spcPts val="0"/>
              </a:spcBef>
              <a:spcAft>
                <a:spcPts val="0"/>
              </a:spcAft>
              <a:defRPr/>
            </a:pPr>
            <a:endParaRPr lang="en-US" sz="900" dirty="0">
              <a:solidFill>
                <a:schemeClr val="tx2">
                  <a:lumMod val="75000"/>
                </a:schemeClr>
              </a:solidFill>
              <a:ea typeface="Times New Roman"/>
              <a:cs typeface="Times New Roman"/>
            </a:endParaRPr>
          </a:p>
          <a:p>
            <a:pPr marL="800100" lvl="2" indent="-457200">
              <a:spcBef>
                <a:spcPts val="0"/>
              </a:spcBef>
              <a:spcAft>
                <a:spcPts val="0"/>
              </a:spcAft>
              <a:defRPr/>
            </a:pPr>
            <a:r>
              <a:rPr lang="en-US" sz="2400" dirty="0">
                <a:solidFill>
                  <a:schemeClr val="tx2">
                    <a:lumMod val="75000"/>
                  </a:schemeClr>
                </a:solidFill>
                <a:ea typeface="Times New Roman"/>
                <a:cs typeface="Times New Roman"/>
              </a:rPr>
              <a:t>No or small positive impact of smoke-free policies on bar and restaurant business (IARC Handbook 13)</a:t>
            </a:r>
          </a:p>
          <a:p>
            <a:pPr marL="800100" lvl="2" indent="-457200">
              <a:spcBef>
                <a:spcPts val="0"/>
              </a:spcBef>
              <a:spcAft>
                <a:spcPts val="0"/>
              </a:spcAft>
              <a:defRPr/>
            </a:pPr>
            <a:endParaRPr lang="en-US" sz="2400" dirty="0">
              <a:solidFill>
                <a:schemeClr val="tx2">
                  <a:lumMod val="75000"/>
                </a:schemeClr>
              </a:solidFill>
              <a:ea typeface="Times New Roman"/>
              <a:cs typeface="Times New Roman"/>
            </a:endParaRPr>
          </a:p>
          <a:p>
            <a:pPr marL="0" lvl="1" indent="-57150">
              <a:spcBef>
                <a:spcPts val="0"/>
              </a:spcBef>
              <a:buNone/>
              <a:defRPr/>
            </a:pPr>
            <a:r>
              <a:rPr lang="en-US" sz="2800" dirty="0">
                <a:solidFill>
                  <a:schemeClr val="tx2">
                    <a:lumMod val="75000"/>
                  </a:schemeClr>
                </a:solidFill>
                <a:ea typeface="Times New Roman"/>
                <a:cs typeface="Times New Roman"/>
              </a:rPr>
              <a:t>Impact of tobacco control policies on convenience stores (Huang and </a:t>
            </a:r>
            <a:r>
              <a:rPr lang="en-US" sz="2800" dirty="0" err="1">
                <a:solidFill>
                  <a:schemeClr val="tx2">
                    <a:lumMod val="75000"/>
                  </a:schemeClr>
                </a:solidFill>
                <a:ea typeface="Times New Roman"/>
                <a:cs typeface="Times New Roman"/>
              </a:rPr>
              <a:t>Chaloupka</a:t>
            </a:r>
            <a:r>
              <a:rPr lang="en-US" sz="2800" dirty="0">
                <a:solidFill>
                  <a:schemeClr val="tx2">
                    <a:lumMod val="75000"/>
                  </a:schemeClr>
                </a:solidFill>
                <a:ea typeface="Times New Roman"/>
                <a:cs typeface="Times New Roman"/>
              </a:rPr>
              <a:t> 2012)</a:t>
            </a:r>
          </a:p>
          <a:p>
            <a:pPr marL="800100" lvl="2" indent="-457200">
              <a:spcBef>
                <a:spcPts val="0"/>
              </a:spcBef>
              <a:spcAft>
                <a:spcPts val="0"/>
              </a:spcAft>
              <a:defRPr/>
            </a:pPr>
            <a:endParaRPr lang="en-US" sz="900" dirty="0">
              <a:solidFill>
                <a:schemeClr val="tx2">
                  <a:lumMod val="75000"/>
                </a:schemeClr>
              </a:solidFill>
              <a:ea typeface="Times New Roman"/>
              <a:cs typeface="Times New Roman"/>
            </a:endParaRPr>
          </a:p>
          <a:p>
            <a:pPr marL="800100" lvl="2" indent="-457200">
              <a:spcBef>
                <a:spcPts val="0"/>
              </a:spcBef>
              <a:spcAft>
                <a:spcPts val="0"/>
              </a:spcAft>
              <a:defRPr/>
            </a:pPr>
            <a:r>
              <a:rPr lang="en-US" sz="2400" dirty="0">
                <a:solidFill>
                  <a:schemeClr val="tx2">
                    <a:lumMod val="75000"/>
                  </a:schemeClr>
                </a:solidFill>
                <a:ea typeface="Times New Roman"/>
                <a:cs typeface="Times New Roman"/>
              </a:rPr>
              <a:t>More business activity where cigarette taxes are higher</a:t>
            </a:r>
          </a:p>
          <a:p>
            <a:pPr marL="800100" lvl="2" indent="-457200">
              <a:spcBef>
                <a:spcPts val="0"/>
              </a:spcBef>
              <a:spcAft>
                <a:spcPts val="0"/>
              </a:spcAft>
              <a:defRPr/>
            </a:pPr>
            <a:endParaRPr lang="en-US" sz="900" dirty="0">
              <a:solidFill>
                <a:schemeClr val="tx2">
                  <a:lumMod val="75000"/>
                </a:schemeClr>
              </a:solidFill>
              <a:ea typeface="Times New Roman"/>
              <a:cs typeface="Times New Roman"/>
            </a:endParaRPr>
          </a:p>
          <a:p>
            <a:pPr marL="800100" lvl="2" indent="-457200">
              <a:spcBef>
                <a:spcPts val="0"/>
              </a:spcBef>
              <a:spcAft>
                <a:spcPts val="0"/>
              </a:spcAft>
              <a:defRPr/>
            </a:pPr>
            <a:r>
              <a:rPr lang="en-US" sz="2400" dirty="0">
                <a:solidFill>
                  <a:schemeClr val="tx2">
                    <a:lumMod val="75000"/>
                  </a:schemeClr>
                </a:solidFill>
                <a:ea typeface="Times New Roman"/>
                <a:cs typeface="Times New Roman"/>
              </a:rPr>
              <a:t>No impact of smoke-free policies</a:t>
            </a:r>
          </a:p>
          <a:p>
            <a:pPr marL="800100" lvl="2" indent="-457200">
              <a:spcBef>
                <a:spcPts val="0"/>
              </a:spcBef>
              <a:spcAft>
                <a:spcPts val="0"/>
              </a:spcAft>
              <a:defRPr/>
            </a:pPr>
            <a:r>
              <a:rPr lang="en-US" sz="2400" dirty="0" err="1">
                <a:solidFill>
                  <a:schemeClr val="tx2">
                    <a:lumMod val="75000"/>
                  </a:schemeClr>
                </a:solidFill>
                <a:cs typeface="Times New Roman"/>
              </a:rPr>
              <a:t>Overshifting</a:t>
            </a:r>
            <a:r>
              <a:rPr lang="en-US" sz="2400" dirty="0">
                <a:solidFill>
                  <a:schemeClr val="tx2">
                    <a:lumMod val="75000"/>
                  </a:schemeClr>
                </a:solidFill>
                <a:cs typeface="Times New Roman"/>
              </a:rPr>
              <a:t> and replacement purchase</a:t>
            </a:r>
            <a:endParaRPr lang="en-US" sz="2800" dirty="0">
              <a:solidFill>
                <a:schemeClr val="tx2">
                  <a:lumMod val="75000"/>
                </a:schemeClr>
              </a:solidFill>
            </a:endParaRPr>
          </a:p>
        </p:txBody>
      </p:sp>
      <p:grpSp>
        <p:nvGrpSpPr>
          <p:cNvPr id="6" name="Group 5">
            <a:extLst>
              <a:ext uri="{FF2B5EF4-FFF2-40B4-BE49-F238E27FC236}">
                <a16:creationId xmlns:a16="http://schemas.microsoft.com/office/drawing/2014/main" id="{3E214B1A-4136-4A7C-8BBB-F2C5786D2DAF}"/>
              </a:ext>
            </a:extLst>
          </p:cNvPr>
          <p:cNvGrpSpPr/>
          <p:nvPr/>
        </p:nvGrpSpPr>
        <p:grpSpPr>
          <a:xfrm>
            <a:off x="2464380" y="6432550"/>
            <a:ext cx="4572000" cy="361950"/>
            <a:chOff x="2464380" y="6432550"/>
            <a:chExt cx="4572000" cy="361950"/>
          </a:xfrm>
        </p:grpSpPr>
        <p:sp>
          <p:nvSpPr>
            <p:cNvPr id="7" name="4 Rectángulo">
              <a:extLst>
                <a:ext uri="{FF2B5EF4-FFF2-40B4-BE49-F238E27FC236}">
                  <a16:creationId xmlns:a16="http://schemas.microsoft.com/office/drawing/2014/main" id="{2014429B-07A9-49F7-9B6E-4E0B66CCE4E1}"/>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8" name="Picture 7">
              <a:extLst>
                <a:ext uri="{FF2B5EF4-FFF2-40B4-BE49-F238E27FC236}">
                  <a16:creationId xmlns:a16="http://schemas.microsoft.com/office/drawing/2014/main" id="{62487D89-EDBF-408C-ABE1-E4D69E0BB5F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53842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50000"/>
              </a:lnSpc>
            </a:pPr>
            <a:r>
              <a:rPr lang="en-US" dirty="0"/>
              <a:t>Vaping Product Taxation</a:t>
            </a:r>
          </a:p>
        </p:txBody>
      </p:sp>
    </p:spTree>
    <p:extLst>
      <p:ext uri="{BB962C8B-B14F-4D97-AF65-F5344CB8AC3E}">
        <p14:creationId xmlns:p14="http://schemas.microsoft.com/office/powerpoint/2010/main" val="273841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142" y="211490"/>
            <a:ext cx="8250573" cy="984885"/>
          </a:xfrm>
        </p:spPr>
        <p:txBody>
          <a:bodyPr/>
          <a:lstStyle/>
          <a:p>
            <a:pPr algn="ctr">
              <a:defRPr sz="1800" b="1" i="0" u="none" strike="noStrike" kern="1200" baseline="0">
                <a:solidFill>
                  <a:srgbClr val="58595C"/>
                </a:solidFill>
                <a:latin typeface="+mn-lt"/>
                <a:ea typeface="+mn-ea"/>
                <a:cs typeface="+mn-cs"/>
              </a:defRPr>
            </a:pPr>
            <a:r>
              <a:rPr lang="en-US" sz="4000" dirty="0">
                <a:latin typeface="Georgia" pitchFamily="18" charset="0"/>
              </a:rPr>
              <a:t>Reusable E-Cigarettes</a:t>
            </a:r>
            <a:br>
              <a:rPr lang="en-US" sz="2400" dirty="0">
                <a:latin typeface="Georgia" pitchFamily="18" charset="0"/>
              </a:rPr>
            </a:br>
            <a:r>
              <a:rPr lang="en-US" sz="2400" dirty="0">
                <a:latin typeface="Georgia" pitchFamily="18" charset="0"/>
              </a:rPr>
              <a:t>Sale Volume and Price, US 2010 - 2014</a:t>
            </a:r>
            <a:endParaRPr lang="en-US" sz="1800" dirty="0">
              <a:latin typeface="Georgia" pitchFamily="18" charset="0"/>
            </a:endParaRPr>
          </a:p>
        </p:txBody>
      </p:sp>
      <p:graphicFrame>
        <p:nvGraphicFramePr>
          <p:cNvPr id="6" name="Chart 5"/>
          <p:cNvGraphicFramePr>
            <a:graphicFrameLocks noGrp="1"/>
          </p:cNvGraphicFramePr>
          <p:nvPr>
            <p:extLst>
              <p:ext uri="{D42A27DB-BD31-4B8C-83A1-F6EECF244321}">
                <p14:modId xmlns:p14="http://schemas.microsoft.com/office/powerpoint/2010/main" val="716342050"/>
              </p:ext>
            </p:extLst>
          </p:nvPr>
        </p:nvGraphicFramePr>
        <p:xfrm>
          <a:off x="221227" y="1426128"/>
          <a:ext cx="8672051" cy="4857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835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19" y="200606"/>
            <a:ext cx="7801762" cy="1107996"/>
          </a:xfrm>
        </p:spPr>
        <p:txBody>
          <a:bodyPr/>
          <a:lstStyle/>
          <a:p>
            <a:pPr algn="ctr"/>
            <a:r>
              <a:rPr lang="en-US" sz="3600" dirty="0"/>
              <a:t>Impact of Price on Use of </a:t>
            </a:r>
            <a:br>
              <a:rPr lang="en-US" sz="3600" dirty="0"/>
            </a:br>
            <a:r>
              <a:rPr lang="en-US" sz="3600" dirty="0"/>
              <a:t>Vaping Products</a:t>
            </a:r>
          </a:p>
        </p:txBody>
      </p:sp>
      <p:sp>
        <p:nvSpPr>
          <p:cNvPr id="3" name="Content Placeholder 2"/>
          <p:cNvSpPr>
            <a:spLocks noGrp="1"/>
          </p:cNvSpPr>
          <p:nvPr>
            <p:ph idx="1"/>
          </p:nvPr>
        </p:nvSpPr>
        <p:spPr>
          <a:xfrm>
            <a:off x="671119" y="1744910"/>
            <a:ext cx="7935985" cy="3934410"/>
          </a:xfrm>
        </p:spPr>
        <p:txBody>
          <a:bodyPr/>
          <a:lstStyle/>
          <a:p>
            <a:pPr>
              <a:spcBef>
                <a:spcPts val="450"/>
              </a:spcBef>
              <a:spcAft>
                <a:spcPts val="450"/>
              </a:spcAft>
              <a:buNone/>
            </a:pPr>
            <a:r>
              <a:rPr lang="en-US" sz="2600" dirty="0">
                <a:solidFill>
                  <a:schemeClr val="tx2"/>
                </a:solidFill>
              </a:rPr>
              <a:t>Evidence on the effects of prices on use of vaping products emerging; a few general conclusions:</a:t>
            </a:r>
          </a:p>
          <a:p>
            <a:pPr lvl="1">
              <a:spcBef>
                <a:spcPts val="450"/>
              </a:spcBef>
              <a:spcAft>
                <a:spcPts val="450"/>
              </a:spcAft>
            </a:pPr>
            <a:r>
              <a:rPr lang="en-US" sz="2400" dirty="0">
                <a:solidFill>
                  <a:schemeClr val="tx2"/>
                </a:solidFill>
              </a:rPr>
              <a:t>E-cigarette demand is highly responsive to price</a:t>
            </a:r>
          </a:p>
          <a:p>
            <a:pPr lvl="2">
              <a:spcBef>
                <a:spcPts val="450"/>
              </a:spcBef>
              <a:spcAft>
                <a:spcPts val="450"/>
              </a:spcAft>
            </a:pPr>
            <a:r>
              <a:rPr lang="en-US" sz="1800" dirty="0">
                <a:solidFill>
                  <a:schemeClr val="tx2"/>
                </a:solidFill>
              </a:rPr>
              <a:t>More responsive to price than cigarette demand</a:t>
            </a:r>
          </a:p>
          <a:p>
            <a:pPr lvl="1">
              <a:spcBef>
                <a:spcPts val="450"/>
              </a:spcBef>
              <a:spcAft>
                <a:spcPts val="450"/>
              </a:spcAft>
            </a:pPr>
            <a:r>
              <a:rPr lang="en-US" sz="2400" dirty="0">
                <a:solidFill>
                  <a:schemeClr val="tx2"/>
                </a:solidFill>
              </a:rPr>
              <a:t>Youth e-cigarette demand more responsive to price than youth cigarette demand</a:t>
            </a:r>
          </a:p>
          <a:p>
            <a:pPr lvl="1">
              <a:spcBef>
                <a:spcPts val="450"/>
              </a:spcBef>
              <a:spcAft>
                <a:spcPts val="450"/>
              </a:spcAft>
            </a:pPr>
            <a:r>
              <a:rPr lang="en-US" sz="2400" dirty="0">
                <a:solidFill>
                  <a:schemeClr val="tx2"/>
                </a:solidFill>
              </a:rPr>
              <a:t>Growing evidence of substitution between cigarettes and e-cigarettes </a:t>
            </a:r>
          </a:p>
          <a:p>
            <a:pPr lvl="1">
              <a:spcBef>
                <a:spcPts val="450"/>
              </a:spcBef>
              <a:spcAft>
                <a:spcPts val="450"/>
              </a:spcAft>
            </a:pPr>
            <a:r>
              <a:rPr lang="en-US" sz="2400" dirty="0">
                <a:solidFill>
                  <a:schemeClr val="tx2"/>
                </a:solidFill>
              </a:rPr>
              <a:t>No evidence on demand for heated tobacco products</a:t>
            </a:r>
            <a:endParaRPr lang="en-US" sz="1800" dirty="0">
              <a:solidFill>
                <a:schemeClr val="tx2"/>
              </a:solidFill>
            </a:endParaRPr>
          </a:p>
        </p:txBody>
      </p:sp>
    </p:spTree>
    <p:extLst>
      <p:ext uri="{BB962C8B-B14F-4D97-AF65-F5344CB8AC3E}">
        <p14:creationId xmlns:p14="http://schemas.microsoft.com/office/powerpoint/2010/main" val="2613385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nvSpPr>
        <p:spPr bwMode="auto">
          <a:xfrm>
            <a:off x="447868" y="1265941"/>
            <a:ext cx="8248261" cy="38443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ts val="1200"/>
              </a:spcBef>
              <a:spcAft>
                <a:spcPct val="0"/>
              </a:spcAft>
              <a:buClr>
                <a:srgbClr val="641378"/>
              </a:buClr>
              <a:buFont typeface="Arial" charset="0"/>
              <a:buChar char="•"/>
              <a:defRPr kern="1200">
                <a:solidFill>
                  <a:srgbClr val="404040"/>
                </a:solidFill>
                <a:latin typeface="+mn-lt"/>
                <a:ea typeface="+mn-ea"/>
                <a:cs typeface="+mn-cs"/>
              </a:defRPr>
            </a:lvl1pPr>
            <a:lvl2pPr marL="342900" indent="-228600" algn="l" rtl="0" fontAlgn="base">
              <a:spcBef>
                <a:spcPct val="20000"/>
              </a:spcBef>
              <a:spcAft>
                <a:spcPct val="0"/>
              </a:spcAft>
              <a:buClr>
                <a:srgbClr val="641378"/>
              </a:buClr>
              <a:buFont typeface="Arial" charset="0"/>
              <a:buChar char="•"/>
              <a:defRPr kern="1200">
                <a:solidFill>
                  <a:srgbClr val="404040"/>
                </a:solidFill>
                <a:latin typeface="+mn-lt"/>
                <a:ea typeface="+mn-ea"/>
                <a:cs typeface="+mn-cs"/>
              </a:defRPr>
            </a:lvl2pPr>
            <a:lvl3pPr marL="5715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3pPr>
            <a:lvl4pPr marL="8001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4pPr>
            <a:lvl5pPr marL="1143000" indent="-2794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600"/>
              </a:spcAft>
            </a:pPr>
            <a:r>
              <a:rPr lang="en-US" sz="2400" dirty="0"/>
              <a:t>Increasing number of governments taxing vaping products</a:t>
            </a:r>
          </a:p>
          <a:p>
            <a:pPr lvl="3">
              <a:spcBef>
                <a:spcPts val="300"/>
              </a:spcBef>
              <a:spcAft>
                <a:spcPts val="600"/>
              </a:spcAft>
            </a:pPr>
            <a:r>
              <a:rPr lang="en-US" sz="2000" dirty="0"/>
              <a:t>30 countries, 27 U.S. jurisdictions have implemented or will soon implement excise or excise-like taxes on vaping products</a:t>
            </a:r>
          </a:p>
          <a:p>
            <a:pPr lvl="3">
              <a:spcBef>
                <a:spcPts val="300"/>
              </a:spcBef>
              <a:spcAft>
                <a:spcPts val="600"/>
              </a:spcAft>
            </a:pPr>
            <a:r>
              <a:rPr lang="en-US" sz="2000" dirty="0"/>
              <a:t>Rationale/objectives for taxes are often unclear</a:t>
            </a:r>
          </a:p>
          <a:p>
            <a:pPr>
              <a:spcBef>
                <a:spcPts val="300"/>
              </a:spcBef>
              <a:spcAft>
                <a:spcPts val="600"/>
              </a:spcAft>
            </a:pPr>
            <a:r>
              <a:rPr lang="en-US" sz="2400" dirty="0"/>
              <a:t>Wide variety of tax structures and tax rates</a:t>
            </a:r>
          </a:p>
          <a:p>
            <a:pPr>
              <a:spcBef>
                <a:spcPts val="300"/>
              </a:spcBef>
              <a:spcAft>
                <a:spcPts val="600"/>
              </a:spcAft>
            </a:pPr>
            <a:r>
              <a:rPr lang="en-US" sz="2400" dirty="0"/>
              <a:t>Little evidence on experiences with implementing and/or collecting taxes</a:t>
            </a:r>
          </a:p>
          <a:p>
            <a:pPr>
              <a:spcBef>
                <a:spcPts val="300"/>
              </a:spcBef>
              <a:spcAft>
                <a:spcPts val="600"/>
              </a:spcAft>
            </a:pPr>
            <a:r>
              <a:rPr lang="en-US" sz="2400" dirty="0"/>
              <a:t>Recent interviews with state/local tax administrators in jurisdictions that have imposed taxes in the U.S.</a:t>
            </a:r>
          </a:p>
          <a:p>
            <a:pPr lvl="3">
              <a:spcBef>
                <a:spcPts val="300"/>
              </a:spcBef>
              <a:spcAft>
                <a:spcPts val="600"/>
              </a:spcAft>
            </a:pPr>
            <a:r>
              <a:rPr lang="en-US" sz="2000" dirty="0"/>
              <a:t>Some preliminary recommendations based on their experiences</a:t>
            </a:r>
          </a:p>
          <a:p>
            <a:pPr>
              <a:spcBef>
                <a:spcPts val="300"/>
              </a:spcBef>
              <a:spcAft>
                <a:spcPts val="600"/>
              </a:spcAft>
            </a:pPr>
            <a:endParaRPr lang="en-US" sz="2000" dirty="0"/>
          </a:p>
          <a:p>
            <a:pPr>
              <a:spcBef>
                <a:spcPts val="300"/>
              </a:spcBef>
              <a:spcAft>
                <a:spcPts val="600"/>
              </a:spcAft>
            </a:pPr>
            <a:endParaRPr lang="en-US" sz="2000" dirty="0">
              <a:solidFill>
                <a:schemeClr val="tx2"/>
              </a:solidFill>
            </a:endParaRPr>
          </a:p>
        </p:txBody>
      </p:sp>
      <p:grpSp>
        <p:nvGrpSpPr>
          <p:cNvPr id="2" name="Group 1"/>
          <p:cNvGrpSpPr/>
          <p:nvPr/>
        </p:nvGrpSpPr>
        <p:grpSpPr>
          <a:xfrm>
            <a:off x="2464380" y="6432550"/>
            <a:ext cx="4572000" cy="361950"/>
            <a:chOff x="2464380" y="6432550"/>
            <a:chExt cx="4572000" cy="361950"/>
          </a:xfrm>
        </p:grpSpPr>
        <p:sp>
          <p:nvSpPr>
            <p:cNvPr id="10" name="4 Rectángulo"/>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1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355106" y="388588"/>
            <a:ext cx="8433787" cy="615553"/>
          </a:xfrm>
          <a:prstGeom prst="rect">
            <a:avLst/>
          </a:prstGeom>
        </p:spPr>
        <p:txBody>
          <a:bodyPr vert="horz" wrap="square" lIns="0" tIns="0" rIns="0" bIns="0" rtlCol="0" anchor="ctr">
            <a:spAutoFit/>
          </a:bodyPr>
          <a:lstStyle>
            <a:lvl1pPr algn="l" defTabSz="457200" rtl="0" eaLnBrk="1" latinLnBrk="0" hangingPunct="1">
              <a:spcBef>
                <a:spcPct val="0"/>
              </a:spcBef>
              <a:buNone/>
              <a:defRPr sz="3000" b="1" kern="1200">
                <a:solidFill>
                  <a:schemeClr val="tx2"/>
                </a:solidFill>
                <a:latin typeface="+mj-lt"/>
                <a:ea typeface="+mj-ea"/>
                <a:cs typeface="+mj-cs"/>
              </a:defRPr>
            </a:lvl1pPr>
          </a:lstStyle>
          <a:p>
            <a:pPr algn="ctr"/>
            <a:r>
              <a:rPr lang="en-US" sz="4000" dirty="0"/>
              <a:t>Vaping Product Taxation</a:t>
            </a:r>
          </a:p>
        </p:txBody>
      </p:sp>
    </p:spTree>
    <p:extLst>
      <p:ext uri="{BB962C8B-B14F-4D97-AF65-F5344CB8AC3E}">
        <p14:creationId xmlns:p14="http://schemas.microsoft.com/office/powerpoint/2010/main" val="1160638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Tax Structure</a:t>
            </a:r>
            <a:br>
              <a:rPr lang="en-US" dirty="0"/>
            </a:br>
            <a:endParaRPr lang="en-US" dirty="0"/>
          </a:p>
        </p:txBody>
      </p:sp>
    </p:spTree>
    <p:extLst>
      <p:ext uri="{BB962C8B-B14F-4D97-AF65-F5344CB8AC3E}">
        <p14:creationId xmlns:p14="http://schemas.microsoft.com/office/powerpoint/2010/main" val="936690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nvSpPr>
        <p:spPr bwMode="auto">
          <a:xfrm>
            <a:off x="466818" y="1584454"/>
            <a:ext cx="8248261" cy="38443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ts val="1200"/>
              </a:spcBef>
              <a:spcAft>
                <a:spcPct val="0"/>
              </a:spcAft>
              <a:buClr>
                <a:srgbClr val="641378"/>
              </a:buClr>
              <a:buFont typeface="Arial" charset="0"/>
              <a:buChar char="•"/>
              <a:defRPr kern="1200">
                <a:solidFill>
                  <a:srgbClr val="404040"/>
                </a:solidFill>
                <a:latin typeface="+mn-lt"/>
                <a:ea typeface="+mn-ea"/>
                <a:cs typeface="+mn-cs"/>
              </a:defRPr>
            </a:lvl1pPr>
            <a:lvl2pPr marL="342900" indent="-228600" algn="l" rtl="0" fontAlgn="base">
              <a:spcBef>
                <a:spcPct val="20000"/>
              </a:spcBef>
              <a:spcAft>
                <a:spcPct val="0"/>
              </a:spcAft>
              <a:buClr>
                <a:srgbClr val="641378"/>
              </a:buClr>
              <a:buFont typeface="Arial" charset="0"/>
              <a:buChar char="•"/>
              <a:defRPr kern="1200">
                <a:solidFill>
                  <a:srgbClr val="404040"/>
                </a:solidFill>
                <a:latin typeface="+mn-lt"/>
                <a:ea typeface="+mn-ea"/>
                <a:cs typeface="+mn-cs"/>
              </a:defRPr>
            </a:lvl2pPr>
            <a:lvl3pPr marL="5715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3pPr>
            <a:lvl4pPr marL="8001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4pPr>
            <a:lvl5pPr marL="1143000" indent="-2794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US" sz="2400" dirty="0"/>
              <a:t>Question:  Ad valorem or specific tax?</a:t>
            </a:r>
          </a:p>
          <a:p>
            <a:pPr lvl="2">
              <a:spcBef>
                <a:spcPts val="600"/>
              </a:spcBef>
              <a:spcAft>
                <a:spcPts val="600"/>
              </a:spcAft>
            </a:pPr>
            <a:r>
              <a:rPr lang="en-US" sz="2000" dirty="0"/>
              <a:t>Some apply ad valorem tax</a:t>
            </a:r>
          </a:p>
          <a:p>
            <a:pPr lvl="3">
              <a:spcBef>
                <a:spcPts val="600"/>
              </a:spcBef>
              <a:spcAft>
                <a:spcPts val="600"/>
              </a:spcAft>
            </a:pPr>
            <a:r>
              <a:rPr lang="en-US" sz="1800" dirty="0"/>
              <a:t>Including: Bahrain, Indonesia, Jordan, Saudi Arabia, United Arab Emirates, and several U.S. jurisdictions (AK-</a:t>
            </a:r>
            <a:r>
              <a:rPr lang="en-US" sz="1800" dirty="0" err="1"/>
              <a:t>Junea</a:t>
            </a:r>
            <a:r>
              <a:rPr lang="en-US" sz="1800" dirty="0"/>
              <a:t>, </a:t>
            </a:r>
            <a:r>
              <a:rPr lang="en-US" sz="1800" dirty="0" err="1"/>
              <a:t>MatSu</a:t>
            </a:r>
            <a:r>
              <a:rPr lang="en-US" sz="1800" dirty="0"/>
              <a:t> Borough; CA; DC; IL; ME; MD; MN; NV; NY; PA)</a:t>
            </a:r>
          </a:p>
          <a:p>
            <a:pPr lvl="2">
              <a:spcBef>
                <a:spcPts val="600"/>
              </a:spcBef>
              <a:spcAft>
                <a:spcPts val="600"/>
              </a:spcAft>
            </a:pPr>
            <a:r>
              <a:rPr lang="en-US" sz="2000" dirty="0"/>
              <a:t>Many others apply specific</a:t>
            </a:r>
          </a:p>
          <a:p>
            <a:pPr lvl="3">
              <a:spcBef>
                <a:spcPts val="600"/>
              </a:spcBef>
              <a:spcAft>
                <a:spcPts val="600"/>
              </a:spcAft>
            </a:pPr>
            <a:r>
              <a:rPr lang="en-US" sz="1800" dirty="0"/>
              <a:t>Including: Albania, Azerbaijan, Croatia, Cyprus, Estonia, Finland, Georgia, Greece, Hungary, Italy, Kazakhstan, Kyrgyzstan, Kenya, Latvia, Lithuania, Montenegro, Philippines, Poland, Portugal, Romania, Russia, Serbia, Slovenia, Sweden, and several U.S. jurisdictions (Chicago, Cook County IL, DE, KS, LA, NC, OH, WA, WV, WI)</a:t>
            </a:r>
          </a:p>
          <a:p>
            <a:pPr lvl="4">
              <a:spcBef>
                <a:spcPts val="600"/>
              </a:spcBef>
              <a:spcAft>
                <a:spcPts val="600"/>
              </a:spcAft>
            </a:pPr>
            <a:r>
              <a:rPr lang="en-US" sz="1800" dirty="0"/>
              <a:t>Some automatic increases for inflation (Kyrgyzstan, Philippines)</a:t>
            </a:r>
          </a:p>
          <a:p>
            <a:pPr>
              <a:spcBef>
                <a:spcPts val="600"/>
              </a:spcBef>
              <a:spcAft>
                <a:spcPts val="600"/>
              </a:spcAft>
            </a:pPr>
            <a:endParaRPr lang="en-US" sz="2000" dirty="0"/>
          </a:p>
          <a:p>
            <a:pPr>
              <a:spcBef>
                <a:spcPts val="600"/>
              </a:spcBef>
              <a:spcAft>
                <a:spcPts val="600"/>
              </a:spcAft>
            </a:pPr>
            <a:endParaRPr lang="en-US" sz="2000" dirty="0">
              <a:solidFill>
                <a:schemeClr val="tx2"/>
              </a:solidFill>
            </a:endParaRPr>
          </a:p>
        </p:txBody>
      </p:sp>
      <p:grpSp>
        <p:nvGrpSpPr>
          <p:cNvPr id="2" name="Group 1"/>
          <p:cNvGrpSpPr/>
          <p:nvPr/>
        </p:nvGrpSpPr>
        <p:grpSpPr>
          <a:xfrm>
            <a:off x="2464380" y="6432550"/>
            <a:ext cx="4572000" cy="361950"/>
            <a:chOff x="2464380" y="6432550"/>
            <a:chExt cx="4572000" cy="361950"/>
          </a:xfrm>
        </p:grpSpPr>
        <p:sp>
          <p:nvSpPr>
            <p:cNvPr id="10" name="4 Rectángulo"/>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1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355106" y="388588"/>
            <a:ext cx="8433787" cy="615553"/>
          </a:xfrm>
          <a:prstGeom prst="rect">
            <a:avLst/>
          </a:prstGeom>
        </p:spPr>
        <p:txBody>
          <a:bodyPr vert="horz" wrap="square" lIns="0" tIns="0" rIns="0" bIns="0" rtlCol="0" anchor="ctr">
            <a:spAutoFit/>
          </a:bodyPr>
          <a:lstStyle>
            <a:lvl1pPr algn="l" defTabSz="457200" rtl="0" eaLnBrk="1" latinLnBrk="0" hangingPunct="1">
              <a:spcBef>
                <a:spcPct val="0"/>
              </a:spcBef>
              <a:buNone/>
              <a:defRPr sz="3000" b="1" kern="1200">
                <a:solidFill>
                  <a:schemeClr val="tx2"/>
                </a:solidFill>
                <a:latin typeface="+mj-lt"/>
                <a:ea typeface="+mj-ea"/>
                <a:cs typeface="+mj-cs"/>
              </a:defRPr>
            </a:lvl1pPr>
          </a:lstStyle>
          <a:p>
            <a:pPr algn="ctr"/>
            <a:r>
              <a:rPr lang="en-US" sz="4000" dirty="0"/>
              <a:t>Taxing Vaping Products</a:t>
            </a:r>
          </a:p>
        </p:txBody>
      </p:sp>
    </p:spTree>
    <p:extLst>
      <p:ext uri="{BB962C8B-B14F-4D97-AF65-F5344CB8AC3E}">
        <p14:creationId xmlns:p14="http://schemas.microsoft.com/office/powerpoint/2010/main" val="3360638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nvSpPr>
        <p:spPr bwMode="auto">
          <a:xfrm>
            <a:off x="485970" y="1278067"/>
            <a:ext cx="8248261" cy="3372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ts val="1200"/>
              </a:spcBef>
              <a:spcAft>
                <a:spcPct val="0"/>
              </a:spcAft>
              <a:buClr>
                <a:srgbClr val="641378"/>
              </a:buClr>
              <a:buFont typeface="Arial" charset="0"/>
              <a:buChar char="•"/>
              <a:defRPr kern="1200">
                <a:solidFill>
                  <a:srgbClr val="404040"/>
                </a:solidFill>
                <a:latin typeface="+mn-lt"/>
                <a:ea typeface="+mn-ea"/>
                <a:cs typeface="+mn-cs"/>
              </a:defRPr>
            </a:lvl1pPr>
            <a:lvl2pPr marL="342900" indent="-228600" algn="l" rtl="0" fontAlgn="base">
              <a:spcBef>
                <a:spcPct val="20000"/>
              </a:spcBef>
              <a:spcAft>
                <a:spcPct val="0"/>
              </a:spcAft>
              <a:buClr>
                <a:srgbClr val="641378"/>
              </a:buClr>
              <a:buFont typeface="Arial" charset="0"/>
              <a:buChar char="•"/>
              <a:defRPr kern="1200">
                <a:solidFill>
                  <a:srgbClr val="404040"/>
                </a:solidFill>
                <a:latin typeface="+mn-lt"/>
                <a:ea typeface="+mn-ea"/>
                <a:cs typeface="+mn-cs"/>
              </a:defRPr>
            </a:lvl2pPr>
            <a:lvl3pPr marL="5715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3pPr>
            <a:lvl4pPr marL="8001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4pPr>
            <a:lvl5pPr marL="1143000" indent="-2794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Question:  Ad valorem or specific tax?</a:t>
            </a:r>
          </a:p>
          <a:p>
            <a:pPr lvl="2"/>
            <a:r>
              <a:rPr lang="en-US" sz="2000" dirty="0"/>
              <a:t>Some apply mixed or differential tax</a:t>
            </a:r>
          </a:p>
          <a:p>
            <a:pPr lvl="3"/>
            <a:r>
              <a:rPr lang="en-US" sz="1800" dirty="0"/>
              <a:t>South Korea: KRW 1799.2572/ml plus KRW 24.4/20 cartridges</a:t>
            </a:r>
          </a:p>
          <a:p>
            <a:pPr lvl="3"/>
            <a:r>
              <a:rPr lang="en-US" sz="1800" dirty="0"/>
              <a:t>Chicago:  specific tax per unit ($1.50) AND specific tax based on volume of vaping solution ($1.20/ml)</a:t>
            </a:r>
          </a:p>
          <a:p>
            <a:pPr lvl="3"/>
            <a:r>
              <a:rPr lang="en-US" sz="1800" dirty="0"/>
              <a:t>New Jersey: $0.10/ml nicotine liquid OR 10% retail price for container e-liquids</a:t>
            </a:r>
          </a:p>
          <a:p>
            <a:pPr lvl="3"/>
            <a:r>
              <a:rPr lang="en-US" sz="1800" dirty="0"/>
              <a:t>New Mexico: 12.5% of manufacturer price for nicotine liquid OR  $0.50/cartridge</a:t>
            </a:r>
          </a:p>
          <a:p>
            <a:pPr lvl="3"/>
            <a:r>
              <a:rPr lang="en-US" sz="1800" dirty="0"/>
              <a:t>Washington:  </a:t>
            </a:r>
            <a:r>
              <a:rPr lang="fr-FR" sz="1800" dirty="0"/>
              <a:t>$0.27/ml (≤ 5ml container) OR $0.09/ml (&gt;5 ml container)</a:t>
            </a:r>
          </a:p>
          <a:p>
            <a:pPr marL="342900" lvl="2" indent="0">
              <a:buNone/>
            </a:pPr>
            <a:endParaRPr lang="en-US" sz="1100" dirty="0"/>
          </a:p>
          <a:p>
            <a:pPr lvl="1"/>
            <a:r>
              <a:rPr lang="en-US" sz="2400" dirty="0"/>
              <a:t>My view: apply uniform ad valorem tax</a:t>
            </a:r>
          </a:p>
          <a:p>
            <a:pPr lvl="3"/>
            <a:r>
              <a:rPr lang="en-US" sz="2000" dirty="0"/>
              <a:t>Helps minimize differences in taxes based on types of product</a:t>
            </a:r>
          </a:p>
          <a:p>
            <a:pPr lvl="3"/>
            <a:r>
              <a:rPr lang="en-US" sz="2000" dirty="0"/>
              <a:t>Simpler to administer than more complex tiered/differential tax structures</a:t>
            </a:r>
          </a:p>
          <a:p>
            <a:endParaRPr lang="en-US" sz="2000" dirty="0"/>
          </a:p>
          <a:p>
            <a:endParaRPr lang="en-US" sz="2000" dirty="0">
              <a:solidFill>
                <a:schemeClr val="tx2"/>
              </a:solidFill>
            </a:endParaRPr>
          </a:p>
        </p:txBody>
      </p:sp>
      <p:grpSp>
        <p:nvGrpSpPr>
          <p:cNvPr id="2" name="Group 1"/>
          <p:cNvGrpSpPr/>
          <p:nvPr/>
        </p:nvGrpSpPr>
        <p:grpSpPr>
          <a:xfrm>
            <a:off x="2464380" y="6432550"/>
            <a:ext cx="4572000" cy="361950"/>
            <a:chOff x="2464380" y="6432550"/>
            <a:chExt cx="4572000" cy="361950"/>
          </a:xfrm>
        </p:grpSpPr>
        <p:sp>
          <p:nvSpPr>
            <p:cNvPr id="10" name="4 Rectángulo"/>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1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355106" y="388588"/>
            <a:ext cx="8433787" cy="615553"/>
          </a:xfrm>
          <a:prstGeom prst="rect">
            <a:avLst/>
          </a:prstGeom>
        </p:spPr>
        <p:txBody>
          <a:bodyPr vert="horz" wrap="square" lIns="0" tIns="0" rIns="0" bIns="0" rtlCol="0" anchor="ctr">
            <a:spAutoFit/>
          </a:bodyPr>
          <a:lstStyle>
            <a:lvl1pPr algn="l" defTabSz="457200" rtl="0" eaLnBrk="1" latinLnBrk="0" hangingPunct="1">
              <a:spcBef>
                <a:spcPct val="0"/>
              </a:spcBef>
              <a:buNone/>
              <a:defRPr sz="3000" b="1" kern="1200">
                <a:solidFill>
                  <a:schemeClr val="tx2"/>
                </a:solidFill>
                <a:latin typeface="+mj-lt"/>
                <a:ea typeface="+mj-ea"/>
                <a:cs typeface="+mj-cs"/>
              </a:defRPr>
            </a:lvl1pPr>
          </a:lstStyle>
          <a:p>
            <a:pPr algn="ctr"/>
            <a:r>
              <a:rPr lang="en-US" sz="4000" dirty="0"/>
              <a:t>Taxing Vaping Products</a:t>
            </a:r>
          </a:p>
        </p:txBody>
      </p:sp>
    </p:spTree>
    <p:extLst>
      <p:ext uri="{BB962C8B-B14F-4D97-AF65-F5344CB8AC3E}">
        <p14:creationId xmlns:p14="http://schemas.microsoft.com/office/powerpoint/2010/main" val="411525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50000"/>
              </a:lnSpc>
            </a:pPr>
            <a:r>
              <a:rPr lang="en-US" dirty="0"/>
              <a:t>Impact of Tax and Price</a:t>
            </a:r>
            <a:br>
              <a:rPr lang="en-US" dirty="0"/>
            </a:br>
            <a:r>
              <a:rPr lang="en-US" dirty="0"/>
              <a:t>on Tobacco Use</a:t>
            </a:r>
          </a:p>
        </p:txBody>
      </p:sp>
    </p:spTree>
    <p:extLst>
      <p:ext uri="{BB962C8B-B14F-4D97-AF65-F5344CB8AC3E}">
        <p14:creationId xmlns:p14="http://schemas.microsoft.com/office/powerpoint/2010/main" val="3425051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nvSpPr>
        <p:spPr bwMode="auto">
          <a:xfrm>
            <a:off x="485970" y="1278067"/>
            <a:ext cx="8248261" cy="4101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ts val="1200"/>
              </a:spcBef>
              <a:spcAft>
                <a:spcPct val="0"/>
              </a:spcAft>
              <a:buClr>
                <a:srgbClr val="641378"/>
              </a:buClr>
              <a:buFont typeface="Arial" charset="0"/>
              <a:buChar char="•"/>
              <a:defRPr kern="1200">
                <a:solidFill>
                  <a:srgbClr val="404040"/>
                </a:solidFill>
                <a:latin typeface="+mn-lt"/>
                <a:ea typeface="+mn-ea"/>
                <a:cs typeface="+mn-cs"/>
              </a:defRPr>
            </a:lvl1pPr>
            <a:lvl2pPr marL="342900" indent="-228600" algn="l" rtl="0" fontAlgn="base">
              <a:spcBef>
                <a:spcPct val="20000"/>
              </a:spcBef>
              <a:spcAft>
                <a:spcPct val="0"/>
              </a:spcAft>
              <a:buClr>
                <a:srgbClr val="641378"/>
              </a:buClr>
              <a:buFont typeface="Arial" charset="0"/>
              <a:buChar char="•"/>
              <a:defRPr kern="1200">
                <a:solidFill>
                  <a:srgbClr val="404040"/>
                </a:solidFill>
                <a:latin typeface="+mn-lt"/>
                <a:ea typeface="+mn-ea"/>
                <a:cs typeface="+mn-cs"/>
              </a:defRPr>
            </a:lvl2pPr>
            <a:lvl3pPr marL="5715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3pPr>
            <a:lvl4pPr marL="8001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4pPr>
            <a:lvl5pPr marL="1143000" indent="-2794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Question:  If ad valorem, applied on what price?</a:t>
            </a:r>
          </a:p>
          <a:p>
            <a:pPr lvl="2"/>
            <a:r>
              <a:rPr lang="en-US" sz="2000" dirty="0"/>
              <a:t>Some apply on retail price</a:t>
            </a:r>
          </a:p>
          <a:p>
            <a:pPr lvl="3"/>
            <a:r>
              <a:rPr lang="en-US" sz="1800" dirty="0"/>
              <a:t>Indonesia: 57% of tax-inclusive retail price</a:t>
            </a:r>
          </a:p>
          <a:p>
            <a:pPr lvl="3"/>
            <a:r>
              <a:rPr lang="en-US" sz="1800" dirty="0"/>
              <a:t>Bahrain (200%), Saudi Arabia (100%) and UAE (100%) of pre-tax retail price</a:t>
            </a:r>
          </a:p>
          <a:p>
            <a:pPr lvl="3"/>
            <a:r>
              <a:rPr lang="en-US" sz="1800" dirty="0"/>
              <a:t>New York: 20% ‘special sales tax’ on retail price</a:t>
            </a:r>
          </a:p>
          <a:p>
            <a:pPr lvl="2"/>
            <a:r>
              <a:rPr lang="en-US" sz="1800" dirty="0"/>
              <a:t>Others apply to wholesale/distributor price</a:t>
            </a:r>
          </a:p>
          <a:p>
            <a:pPr lvl="3"/>
            <a:r>
              <a:rPr lang="en-US" sz="1800" dirty="0"/>
              <a:t>Most U.S. jurisdictions apply to wholesale or distributor price</a:t>
            </a:r>
          </a:p>
          <a:p>
            <a:pPr marL="342900" lvl="2" indent="0">
              <a:buNone/>
            </a:pPr>
            <a:endParaRPr lang="en-US" sz="1000" dirty="0"/>
          </a:p>
          <a:p>
            <a:pPr lvl="1"/>
            <a:r>
              <a:rPr lang="en-US" sz="2400" dirty="0"/>
              <a:t>My view: apply based on tax-inclusive retail price</a:t>
            </a:r>
          </a:p>
          <a:p>
            <a:pPr lvl="3"/>
            <a:r>
              <a:rPr lang="en-US" sz="2000" dirty="0"/>
              <a:t>Minimizes some types of tax avoidance</a:t>
            </a:r>
          </a:p>
          <a:p>
            <a:pPr lvl="3"/>
            <a:r>
              <a:rPr lang="en-US" sz="2000" dirty="0"/>
              <a:t>Reduces challenges resulting from non-traditional distribution chains</a:t>
            </a:r>
          </a:p>
          <a:p>
            <a:pPr lvl="3"/>
            <a:r>
              <a:rPr lang="en-US" sz="2000" dirty="0"/>
              <a:t>Tax appears in shelf price</a:t>
            </a:r>
          </a:p>
          <a:p>
            <a:pPr marL="571500" lvl="3" indent="0">
              <a:buNone/>
            </a:pPr>
            <a:endParaRPr lang="en-US" sz="2000" dirty="0"/>
          </a:p>
          <a:p>
            <a:endParaRPr lang="en-US" sz="2000" dirty="0"/>
          </a:p>
          <a:p>
            <a:endParaRPr lang="en-US" sz="2000" dirty="0">
              <a:solidFill>
                <a:schemeClr val="tx2"/>
              </a:solidFill>
            </a:endParaRPr>
          </a:p>
        </p:txBody>
      </p:sp>
      <p:grpSp>
        <p:nvGrpSpPr>
          <p:cNvPr id="2" name="Group 1"/>
          <p:cNvGrpSpPr/>
          <p:nvPr/>
        </p:nvGrpSpPr>
        <p:grpSpPr>
          <a:xfrm>
            <a:off x="2464380" y="6432550"/>
            <a:ext cx="4572000" cy="361950"/>
            <a:chOff x="2464380" y="6432550"/>
            <a:chExt cx="4572000" cy="361950"/>
          </a:xfrm>
        </p:grpSpPr>
        <p:sp>
          <p:nvSpPr>
            <p:cNvPr id="10" name="4 Rectángulo"/>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1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355106" y="388588"/>
            <a:ext cx="8433787" cy="615553"/>
          </a:xfrm>
          <a:prstGeom prst="rect">
            <a:avLst/>
          </a:prstGeom>
        </p:spPr>
        <p:txBody>
          <a:bodyPr vert="horz" wrap="square" lIns="0" tIns="0" rIns="0" bIns="0" rtlCol="0" anchor="ctr">
            <a:spAutoFit/>
          </a:bodyPr>
          <a:lstStyle>
            <a:lvl1pPr algn="l" defTabSz="457200" rtl="0" eaLnBrk="1" latinLnBrk="0" hangingPunct="1">
              <a:spcBef>
                <a:spcPct val="0"/>
              </a:spcBef>
              <a:buNone/>
              <a:defRPr sz="3000" b="1" kern="1200">
                <a:solidFill>
                  <a:schemeClr val="tx2"/>
                </a:solidFill>
                <a:latin typeface="+mj-lt"/>
                <a:ea typeface="+mj-ea"/>
                <a:cs typeface="+mj-cs"/>
              </a:defRPr>
            </a:lvl1pPr>
          </a:lstStyle>
          <a:p>
            <a:pPr algn="ctr"/>
            <a:r>
              <a:rPr lang="en-US" sz="4000" dirty="0"/>
              <a:t>Taxing Vaping Products</a:t>
            </a:r>
          </a:p>
        </p:txBody>
      </p:sp>
    </p:spTree>
    <p:extLst>
      <p:ext uri="{BB962C8B-B14F-4D97-AF65-F5344CB8AC3E}">
        <p14:creationId xmlns:p14="http://schemas.microsoft.com/office/powerpoint/2010/main" val="1096707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Taxing Solutions, Devices, and/or Components Used </a:t>
            </a:r>
            <a:br>
              <a:rPr lang="en-US" dirty="0"/>
            </a:br>
            <a:r>
              <a:rPr lang="en-US" dirty="0"/>
              <a:t>in  Vaping Products</a:t>
            </a:r>
            <a:br>
              <a:rPr lang="en-US" dirty="0"/>
            </a:br>
            <a:endParaRPr lang="en-US" dirty="0"/>
          </a:p>
        </p:txBody>
      </p:sp>
    </p:spTree>
    <p:extLst>
      <p:ext uri="{BB962C8B-B14F-4D97-AF65-F5344CB8AC3E}">
        <p14:creationId xmlns:p14="http://schemas.microsoft.com/office/powerpoint/2010/main" val="1658787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nvSpPr>
        <p:spPr bwMode="auto">
          <a:xfrm>
            <a:off x="585021" y="1264547"/>
            <a:ext cx="8248261" cy="3372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ts val="1200"/>
              </a:spcBef>
              <a:spcAft>
                <a:spcPct val="0"/>
              </a:spcAft>
              <a:buClr>
                <a:srgbClr val="641378"/>
              </a:buClr>
              <a:buFont typeface="Arial" charset="0"/>
              <a:buChar char="•"/>
              <a:defRPr kern="1200">
                <a:solidFill>
                  <a:srgbClr val="404040"/>
                </a:solidFill>
                <a:latin typeface="+mn-lt"/>
                <a:ea typeface="+mn-ea"/>
                <a:cs typeface="+mn-cs"/>
              </a:defRPr>
            </a:lvl1pPr>
            <a:lvl2pPr marL="342900" indent="-228600" algn="l" rtl="0" fontAlgn="base">
              <a:spcBef>
                <a:spcPct val="20000"/>
              </a:spcBef>
              <a:spcAft>
                <a:spcPct val="0"/>
              </a:spcAft>
              <a:buClr>
                <a:srgbClr val="641378"/>
              </a:buClr>
              <a:buFont typeface="Arial" charset="0"/>
              <a:buChar char="•"/>
              <a:defRPr kern="1200">
                <a:solidFill>
                  <a:srgbClr val="404040"/>
                </a:solidFill>
                <a:latin typeface="+mn-lt"/>
                <a:ea typeface="+mn-ea"/>
                <a:cs typeface="+mn-cs"/>
              </a:defRPr>
            </a:lvl2pPr>
            <a:lvl3pPr marL="5715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3pPr>
            <a:lvl4pPr marL="8001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4pPr>
            <a:lvl5pPr marL="1143000" indent="-2794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Question:  Tax all liquids or just those that contain nicotine?</a:t>
            </a:r>
          </a:p>
          <a:p>
            <a:pPr lvl="2"/>
            <a:r>
              <a:rPr lang="en-US" sz="2000" dirty="0"/>
              <a:t>Some tax any liquid used for vaping</a:t>
            </a:r>
          </a:p>
          <a:p>
            <a:pPr lvl="3"/>
            <a:r>
              <a:rPr lang="en-US" sz="1800" dirty="0"/>
              <a:t>Including: Azerbaijan, Croatia, Cyprus, Estonia, Finland, Georgia, Greece, Hungary, Italy, Kazakhstan, Kenya, Latvia, Lithuania, Montenegro, Philippines, Poland, Russia, Saudi Arabia, Serbia</a:t>
            </a:r>
          </a:p>
          <a:p>
            <a:pPr lvl="3"/>
            <a:r>
              <a:rPr lang="en-US" sz="1800" dirty="0"/>
              <a:t>Kansas, North Carolina, New York, Washington</a:t>
            </a:r>
          </a:p>
          <a:p>
            <a:pPr lvl="2"/>
            <a:r>
              <a:rPr lang="en-US" sz="2000" dirty="0"/>
              <a:t>Others tax only liquids containing nicotine</a:t>
            </a:r>
          </a:p>
          <a:p>
            <a:pPr lvl="3"/>
            <a:r>
              <a:rPr lang="en-US" sz="1800" dirty="0"/>
              <a:t>Including: Albania, Bahrain, Indonesia, Jordan, </a:t>
            </a:r>
            <a:r>
              <a:rPr lang="en-US" sz="1800" dirty="0" err="1"/>
              <a:t>Krygyzstan</a:t>
            </a:r>
            <a:r>
              <a:rPr lang="en-US" sz="1800" dirty="0"/>
              <a:t>, Portugal, Romania, Slovenia, Sweden</a:t>
            </a:r>
          </a:p>
          <a:p>
            <a:pPr lvl="3"/>
            <a:r>
              <a:rPr lang="en-US" sz="1800" dirty="0"/>
              <a:t>Most U.S. states/localities that tax</a:t>
            </a:r>
          </a:p>
          <a:p>
            <a:pPr lvl="1"/>
            <a:r>
              <a:rPr lang="en-US" sz="2400" dirty="0"/>
              <a:t>My view: tax all liquids used in vaping</a:t>
            </a:r>
          </a:p>
          <a:p>
            <a:pPr lvl="3"/>
            <a:r>
              <a:rPr lang="en-US" sz="2000" dirty="0"/>
              <a:t>Eliminates need for taxing authority to determine whether or not product contains nicotine</a:t>
            </a:r>
          </a:p>
          <a:p>
            <a:endParaRPr lang="en-US" sz="2000" dirty="0"/>
          </a:p>
          <a:p>
            <a:endParaRPr lang="en-US" sz="2000" dirty="0">
              <a:solidFill>
                <a:schemeClr val="tx2"/>
              </a:solidFill>
            </a:endParaRPr>
          </a:p>
        </p:txBody>
      </p:sp>
      <p:grpSp>
        <p:nvGrpSpPr>
          <p:cNvPr id="2" name="Group 1"/>
          <p:cNvGrpSpPr/>
          <p:nvPr/>
        </p:nvGrpSpPr>
        <p:grpSpPr>
          <a:xfrm>
            <a:off x="2464380" y="6432550"/>
            <a:ext cx="4572000" cy="361950"/>
            <a:chOff x="2464380" y="6432550"/>
            <a:chExt cx="4572000" cy="361950"/>
          </a:xfrm>
        </p:grpSpPr>
        <p:sp>
          <p:nvSpPr>
            <p:cNvPr id="10" name="4 Rectángulo"/>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1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399495" y="566142"/>
            <a:ext cx="8433787" cy="615553"/>
          </a:xfrm>
          <a:prstGeom prst="rect">
            <a:avLst/>
          </a:prstGeom>
        </p:spPr>
        <p:txBody>
          <a:bodyPr vert="horz" wrap="square" lIns="0" tIns="0" rIns="0" bIns="0" rtlCol="0" anchor="ctr">
            <a:spAutoFit/>
          </a:bodyPr>
          <a:lstStyle>
            <a:lvl1pPr algn="l" defTabSz="457200" rtl="0" eaLnBrk="1" latinLnBrk="0" hangingPunct="1">
              <a:spcBef>
                <a:spcPct val="0"/>
              </a:spcBef>
              <a:buNone/>
              <a:defRPr sz="3000" b="1" kern="1200">
                <a:solidFill>
                  <a:schemeClr val="tx2"/>
                </a:solidFill>
                <a:latin typeface="+mj-lt"/>
                <a:ea typeface="+mj-ea"/>
                <a:cs typeface="+mj-cs"/>
              </a:defRPr>
            </a:lvl1pPr>
          </a:lstStyle>
          <a:p>
            <a:pPr algn="ctr"/>
            <a:r>
              <a:rPr lang="en-US" sz="4000" dirty="0"/>
              <a:t>Taxing Vaping Solutions</a:t>
            </a:r>
          </a:p>
        </p:txBody>
      </p:sp>
    </p:spTree>
    <p:extLst>
      <p:ext uri="{BB962C8B-B14F-4D97-AF65-F5344CB8AC3E}">
        <p14:creationId xmlns:p14="http://schemas.microsoft.com/office/powerpoint/2010/main" val="3996611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nvSpPr>
        <p:spPr bwMode="auto">
          <a:xfrm>
            <a:off x="485970" y="1642051"/>
            <a:ext cx="8248261" cy="3372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ts val="1200"/>
              </a:spcBef>
              <a:spcAft>
                <a:spcPct val="0"/>
              </a:spcAft>
              <a:buClr>
                <a:srgbClr val="641378"/>
              </a:buClr>
              <a:buFont typeface="Arial" charset="0"/>
              <a:buChar char="•"/>
              <a:defRPr kern="1200">
                <a:solidFill>
                  <a:srgbClr val="404040"/>
                </a:solidFill>
                <a:latin typeface="+mn-lt"/>
                <a:ea typeface="+mn-ea"/>
                <a:cs typeface="+mn-cs"/>
              </a:defRPr>
            </a:lvl1pPr>
            <a:lvl2pPr marL="342900" indent="-228600" algn="l" rtl="0" fontAlgn="base">
              <a:spcBef>
                <a:spcPct val="20000"/>
              </a:spcBef>
              <a:spcAft>
                <a:spcPct val="0"/>
              </a:spcAft>
              <a:buClr>
                <a:srgbClr val="641378"/>
              </a:buClr>
              <a:buFont typeface="Arial" charset="0"/>
              <a:buChar char="•"/>
              <a:defRPr kern="1200">
                <a:solidFill>
                  <a:srgbClr val="404040"/>
                </a:solidFill>
                <a:latin typeface="+mn-lt"/>
                <a:ea typeface="+mn-ea"/>
                <a:cs typeface="+mn-cs"/>
              </a:defRPr>
            </a:lvl2pPr>
            <a:lvl3pPr marL="5715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3pPr>
            <a:lvl4pPr marL="8001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4pPr>
            <a:lvl5pPr marL="1143000" indent="-2794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Question:  Differential tax based on nicotine content?</a:t>
            </a:r>
          </a:p>
          <a:p>
            <a:pPr lvl="2"/>
            <a:r>
              <a:rPr lang="en-US" sz="2000" dirty="0"/>
              <a:t>Most apply same tax regardless of nicotine content</a:t>
            </a:r>
          </a:p>
          <a:p>
            <a:pPr lvl="2"/>
            <a:r>
              <a:rPr lang="en-US" sz="2000" dirty="0"/>
              <a:t>Some apply differential tax based on nicotine content</a:t>
            </a:r>
          </a:p>
          <a:p>
            <a:pPr lvl="3"/>
            <a:r>
              <a:rPr lang="en-US" sz="1800" dirty="0"/>
              <a:t>Italy:  €0.082074/ml if contains nicotine; €0.041037/ml if no nicotine</a:t>
            </a:r>
            <a:r>
              <a:rPr lang="en-US" sz="2400" dirty="0"/>
              <a:t> </a:t>
            </a:r>
          </a:p>
          <a:p>
            <a:pPr lvl="3"/>
            <a:r>
              <a:rPr lang="en-US" sz="1800" dirty="0"/>
              <a:t>Latvia:  </a:t>
            </a:r>
            <a:r>
              <a:rPr lang="fr-FR" sz="1800" dirty="0"/>
              <a:t>€0.01/ml plus €0.005/mg nicotine</a:t>
            </a:r>
          </a:p>
          <a:p>
            <a:pPr marL="571500" lvl="3" indent="0">
              <a:buNone/>
            </a:pPr>
            <a:endParaRPr lang="en-US" sz="1800" dirty="0"/>
          </a:p>
          <a:p>
            <a:pPr lvl="1"/>
            <a:r>
              <a:rPr lang="en-US" sz="2400" dirty="0"/>
              <a:t>My view: do not tax based on nicotine content</a:t>
            </a:r>
          </a:p>
          <a:p>
            <a:pPr lvl="3"/>
            <a:r>
              <a:rPr lang="en-US" sz="2000" dirty="0"/>
              <a:t>Simplifies tax administration by eliminating need for taxing authority to determine nicotine concentration</a:t>
            </a:r>
          </a:p>
          <a:p>
            <a:pPr marL="571500" lvl="3" indent="0">
              <a:buNone/>
            </a:pPr>
            <a:endParaRPr lang="en-US" sz="2000" dirty="0"/>
          </a:p>
          <a:p>
            <a:endParaRPr lang="en-US" sz="2000" dirty="0"/>
          </a:p>
          <a:p>
            <a:endParaRPr lang="en-US" sz="2000" dirty="0">
              <a:solidFill>
                <a:schemeClr val="tx2"/>
              </a:solidFill>
            </a:endParaRPr>
          </a:p>
        </p:txBody>
      </p:sp>
      <p:grpSp>
        <p:nvGrpSpPr>
          <p:cNvPr id="2" name="Group 1"/>
          <p:cNvGrpSpPr/>
          <p:nvPr/>
        </p:nvGrpSpPr>
        <p:grpSpPr>
          <a:xfrm>
            <a:off x="2464380" y="6432550"/>
            <a:ext cx="4572000" cy="361950"/>
            <a:chOff x="2464380" y="6432550"/>
            <a:chExt cx="4572000" cy="361950"/>
          </a:xfrm>
        </p:grpSpPr>
        <p:sp>
          <p:nvSpPr>
            <p:cNvPr id="10" name="4 Rectángulo"/>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1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399495" y="566142"/>
            <a:ext cx="8433787" cy="615553"/>
          </a:xfrm>
          <a:prstGeom prst="rect">
            <a:avLst/>
          </a:prstGeom>
        </p:spPr>
        <p:txBody>
          <a:bodyPr vert="horz" wrap="square" lIns="0" tIns="0" rIns="0" bIns="0" rtlCol="0" anchor="ctr">
            <a:spAutoFit/>
          </a:bodyPr>
          <a:lstStyle>
            <a:lvl1pPr algn="l" defTabSz="457200" rtl="0" eaLnBrk="1" latinLnBrk="0" hangingPunct="1">
              <a:spcBef>
                <a:spcPct val="0"/>
              </a:spcBef>
              <a:buNone/>
              <a:defRPr sz="3000" b="1" kern="1200">
                <a:solidFill>
                  <a:schemeClr val="tx2"/>
                </a:solidFill>
                <a:latin typeface="+mj-lt"/>
                <a:ea typeface="+mj-ea"/>
                <a:cs typeface="+mj-cs"/>
              </a:defRPr>
            </a:lvl1pPr>
          </a:lstStyle>
          <a:p>
            <a:pPr algn="ctr"/>
            <a:r>
              <a:rPr lang="en-US" sz="4000" dirty="0"/>
              <a:t>Taxing Vaping Solutions</a:t>
            </a:r>
          </a:p>
        </p:txBody>
      </p:sp>
    </p:spTree>
    <p:extLst>
      <p:ext uri="{BB962C8B-B14F-4D97-AF65-F5344CB8AC3E}">
        <p14:creationId xmlns:p14="http://schemas.microsoft.com/office/powerpoint/2010/main" val="3085217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nvSpPr>
        <p:spPr bwMode="auto">
          <a:xfrm>
            <a:off x="485970" y="1642051"/>
            <a:ext cx="8248261" cy="3372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ts val="1200"/>
              </a:spcBef>
              <a:spcAft>
                <a:spcPct val="0"/>
              </a:spcAft>
              <a:buClr>
                <a:srgbClr val="641378"/>
              </a:buClr>
              <a:buFont typeface="Arial" charset="0"/>
              <a:buChar char="•"/>
              <a:defRPr kern="1200">
                <a:solidFill>
                  <a:srgbClr val="404040"/>
                </a:solidFill>
                <a:latin typeface="+mn-lt"/>
                <a:ea typeface="+mn-ea"/>
                <a:cs typeface="+mn-cs"/>
              </a:defRPr>
            </a:lvl1pPr>
            <a:lvl2pPr marL="342900" indent="-228600" algn="l" rtl="0" fontAlgn="base">
              <a:spcBef>
                <a:spcPct val="20000"/>
              </a:spcBef>
              <a:spcAft>
                <a:spcPct val="0"/>
              </a:spcAft>
              <a:buClr>
                <a:srgbClr val="641378"/>
              </a:buClr>
              <a:buFont typeface="Arial" charset="0"/>
              <a:buChar char="•"/>
              <a:defRPr kern="1200">
                <a:solidFill>
                  <a:srgbClr val="404040"/>
                </a:solidFill>
                <a:latin typeface="+mn-lt"/>
                <a:ea typeface="+mn-ea"/>
                <a:cs typeface="+mn-cs"/>
              </a:defRPr>
            </a:lvl2pPr>
            <a:lvl3pPr marL="5715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3pPr>
            <a:lvl4pPr marL="8001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4pPr>
            <a:lvl5pPr marL="1143000" indent="-2794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Question:  Tax products with any nicotine or with nicotine derived from tobacco?</a:t>
            </a:r>
          </a:p>
          <a:p>
            <a:pPr lvl="2"/>
            <a:r>
              <a:rPr lang="en-US" sz="2000" dirty="0"/>
              <a:t>Unclear for most</a:t>
            </a:r>
          </a:p>
          <a:p>
            <a:pPr lvl="2"/>
            <a:r>
              <a:rPr lang="en-US" sz="2000" dirty="0"/>
              <a:t>Some clearly apply to only nicotine derived from tobacco</a:t>
            </a:r>
          </a:p>
          <a:p>
            <a:pPr lvl="3"/>
            <a:r>
              <a:rPr lang="en-US" sz="1800" dirty="0"/>
              <a:t>Indonesia: applies to ‘extracts and essences of tobacco’</a:t>
            </a:r>
            <a:endParaRPr lang="en-US" sz="2400" dirty="0"/>
          </a:p>
          <a:p>
            <a:pPr lvl="3"/>
            <a:r>
              <a:rPr lang="en-US" sz="1800" dirty="0"/>
              <a:t>Minnesota: applies definition of other tobacco products, which includes products containing nicotine derived from tobacco</a:t>
            </a:r>
          </a:p>
          <a:p>
            <a:pPr lvl="1"/>
            <a:r>
              <a:rPr lang="en-US" sz="2400" dirty="0"/>
              <a:t>My view: if taxing only products containing nicotine, tax all regardless of source of nicotine</a:t>
            </a:r>
          </a:p>
          <a:p>
            <a:pPr lvl="3"/>
            <a:r>
              <a:rPr lang="en-US" sz="2000" dirty="0"/>
              <a:t>Eliminates need for taxing authority to determine whether or not nicotine is derived from tobacco, other plants, or synthetic</a:t>
            </a:r>
          </a:p>
          <a:p>
            <a:pPr marL="571500" lvl="3" indent="0">
              <a:buNone/>
            </a:pPr>
            <a:endParaRPr lang="en-US" sz="2000" dirty="0"/>
          </a:p>
          <a:p>
            <a:endParaRPr lang="en-US" sz="2000" dirty="0"/>
          </a:p>
          <a:p>
            <a:endParaRPr lang="en-US" sz="2000" dirty="0">
              <a:solidFill>
                <a:schemeClr val="tx2"/>
              </a:solidFill>
            </a:endParaRPr>
          </a:p>
        </p:txBody>
      </p:sp>
      <p:grpSp>
        <p:nvGrpSpPr>
          <p:cNvPr id="2" name="Group 1"/>
          <p:cNvGrpSpPr/>
          <p:nvPr/>
        </p:nvGrpSpPr>
        <p:grpSpPr>
          <a:xfrm>
            <a:off x="2464380" y="6432550"/>
            <a:ext cx="4572000" cy="361950"/>
            <a:chOff x="2464380" y="6432550"/>
            <a:chExt cx="4572000" cy="361950"/>
          </a:xfrm>
        </p:grpSpPr>
        <p:sp>
          <p:nvSpPr>
            <p:cNvPr id="10" name="4 Rectángulo"/>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1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399495" y="566142"/>
            <a:ext cx="8433787" cy="615553"/>
          </a:xfrm>
          <a:prstGeom prst="rect">
            <a:avLst/>
          </a:prstGeom>
        </p:spPr>
        <p:txBody>
          <a:bodyPr vert="horz" wrap="square" lIns="0" tIns="0" rIns="0" bIns="0" rtlCol="0" anchor="ctr">
            <a:spAutoFit/>
          </a:bodyPr>
          <a:lstStyle>
            <a:lvl1pPr algn="l" defTabSz="457200" rtl="0" eaLnBrk="1" latinLnBrk="0" hangingPunct="1">
              <a:spcBef>
                <a:spcPct val="0"/>
              </a:spcBef>
              <a:buNone/>
              <a:defRPr sz="3000" b="1" kern="1200">
                <a:solidFill>
                  <a:schemeClr val="tx2"/>
                </a:solidFill>
                <a:latin typeface="+mj-lt"/>
                <a:ea typeface="+mj-ea"/>
                <a:cs typeface="+mj-cs"/>
              </a:defRPr>
            </a:lvl1pPr>
          </a:lstStyle>
          <a:p>
            <a:pPr algn="ctr"/>
            <a:r>
              <a:rPr lang="en-US" sz="4000" dirty="0"/>
              <a:t>Taxing Vaping Solutions</a:t>
            </a:r>
          </a:p>
        </p:txBody>
      </p:sp>
    </p:spTree>
    <p:extLst>
      <p:ext uri="{BB962C8B-B14F-4D97-AF65-F5344CB8AC3E}">
        <p14:creationId xmlns:p14="http://schemas.microsoft.com/office/powerpoint/2010/main" val="1943011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nvSpPr>
        <p:spPr bwMode="auto">
          <a:xfrm>
            <a:off x="485970" y="1181695"/>
            <a:ext cx="8248261" cy="5094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ts val="1200"/>
              </a:spcBef>
              <a:spcAft>
                <a:spcPct val="0"/>
              </a:spcAft>
              <a:buClr>
                <a:srgbClr val="641378"/>
              </a:buClr>
              <a:buFont typeface="Arial" charset="0"/>
              <a:buChar char="•"/>
              <a:defRPr kern="1200">
                <a:solidFill>
                  <a:srgbClr val="404040"/>
                </a:solidFill>
                <a:latin typeface="+mn-lt"/>
                <a:ea typeface="+mn-ea"/>
                <a:cs typeface="+mn-cs"/>
              </a:defRPr>
            </a:lvl1pPr>
            <a:lvl2pPr marL="342900" indent="-228600" algn="l" rtl="0" fontAlgn="base">
              <a:spcBef>
                <a:spcPct val="20000"/>
              </a:spcBef>
              <a:spcAft>
                <a:spcPct val="0"/>
              </a:spcAft>
              <a:buClr>
                <a:srgbClr val="641378"/>
              </a:buClr>
              <a:buFont typeface="Arial" charset="0"/>
              <a:buChar char="•"/>
              <a:defRPr kern="1200">
                <a:solidFill>
                  <a:srgbClr val="404040"/>
                </a:solidFill>
                <a:latin typeface="+mn-lt"/>
                <a:ea typeface="+mn-ea"/>
                <a:cs typeface="+mn-cs"/>
              </a:defRPr>
            </a:lvl2pPr>
            <a:lvl3pPr marL="5715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3pPr>
            <a:lvl4pPr marL="8001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4pPr>
            <a:lvl5pPr marL="1143000" indent="-2794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Question:  Tax devices/components or not?</a:t>
            </a:r>
          </a:p>
          <a:p>
            <a:pPr lvl="2"/>
            <a:r>
              <a:rPr lang="en-US" sz="1800" dirty="0"/>
              <a:t>Most governments do not apply unique tax on devices</a:t>
            </a:r>
          </a:p>
          <a:p>
            <a:pPr lvl="2"/>
            <a:r>
              <a:rPr lang="en-US" sz="1800" dirty="0"/>
              <a:t>Some do tax devices:</a:t>
            </a:r>
          </a:p>
          <a:p>
            <a:pPr lvl="3"/>
            <a:r>
              <a:rPr lang="en-US" sz="1600" dirty="0"/>
              <a:t>Kenya:  KSH 3,000/device;  Jordan: 200% sales tax on devices and paraphernalia;  Russia:  RUB 48/device;  Saudi Arabia:  100% of retail price;  Several US states/localities:  ‘any product containing or delivering nicotine’</a:t>
            </a:r>
          </a:p>
          <a:p>
            <a:pPr lvl="2"/>
            <a:r>
              <a:rPr lang="en-US" sz="1800" dirty="0"/>
              <a:t>A few with ad valorem taxes apply to devices only if they include vaping solution:</a:t>
            </a:r>
          </a:p>
          <a:p>
            <a:pPr lvl="3"/>
            <a:r>
              <a:rPr lang="en-US" sz="1600" dirty="0"/>
              <a:t>California (59.27%) and Illinois (15%) of wholesale price for nicotine liquid or product containing nicotine liquid</a:t>
            </a:r>
          </a:p>
          <a:p>
            <a:pPr lvl="3"/>
            <a:r>
              <a:rPr lang="en-US" sz="1600" dirty="0"/>
              <a:t>Minnesota:  95% of wholesale price (but trying to separately determine value of liquid only)</a:t>
            </a:r>
          </a:p>
          <a:p>
            <a:pPr lvl="1"/>
            <a:r>
              <a:rPr lang="en-US" sz="2000" dirty="0"/>
              <a:t>My view: do not tax devices/components</a:t>
            </a:r>
          </a:p>
          <a:p>
            <a:pPr lvl="3"/>
            <a:r>
              <a:rPr lang="en-US" sz="1800" dirty="0"/>
              <a:t>Adds complications to tax administration, given diversity of devices and ability of users to make their own</a:t>
            </a:r>
          </a:p>
          <a:p>
            <a:pPr lvl="3"/>
            <a:r>
              <a:rPr lang="en-US" sz="1800" dirty="0"/>
              <a:t>If ad valorem, then tax devices that contain vaping solution (e.g. disposable e-cigarettes, starter kits)</a:t>
            </a:r>
          </a:p>
          <a:p>
            <a:pPr marL="571500" lvl="3" indent="0">
              <a:buNone/>
            </a:pPr>
            <a:endParaRPr lang="en-US" sz="1800" dirty="0"/>
          </a:p>
          <a:p>
            <a:endParaRPr lang="en-US" dirty="0"/>
          </a:p>
          <a:p>
            <a:endParaRPr lang="en-US" dirty="0">
              <a:solidFill>
                <a:schemeClr val="tx2"/>
              </a:solidFill>
            </a:endParaRPr>
          </a:p>
        </p:txBody>
      </p:sp>
      <p:grpSp>
        <p:nvGrpSpPr>
          <p:cNvPr id="2" name="Group 1"/>
          <p:cNvGrpSpPr/>
          <p:nvPr/>
        </p:nvGrpSpPr>
        <p:grpSpPr>
          <a:xfrm>
            <a:off x="2464380" y="6432550"/>
            <a:ext cx="4572000" cy="361950"/>
            <a:chOff x="2464380" y="6432550"/>
            <a:chExt cx="4572000" cy="361950"/>
          </a:xfrm>
        </p:grpSpPr>
        <p:sp>
          <p:nvSpPr>
            <p:cNvPr id="10" name="4 Rectángulo"/>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1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355106" y="370833"/>
            <a:ext cx="8433787" cy="615553"/>
          </a:xfrm>
          <a:prstGeom prst="rect">
            <a:avLst/>
          </a:prstGeom>
        </p:spPr>
        <p:txBody>
          <a:bodyPr vert="horz" wrap="square" lIns="0" tIns="0" rIns="0" bIns="0" rtlCol="0" anchor="ctr">
            <a:spAutoFit/>
          </a:bodyPr>
          <a:lstStyle>
            <a:lvl1pPr algn="l" defTabSz="457200" rtl="0" eaLnBrk="1" latinLnBrk="0" hangingPunct="1">
              <a:spcBef>
                <a:spcPct val="0"/>
              </a:spcBef>
              <a:buNone/>
              <a:defRPr sz="3000" b="1" kern="1200">
                <a:solidFill>
                  <a:schemeClr val="tx2"/>
                </a:solidFill>
                <a:latin typeface="+mj-lt"/>
                <a:ea typeface="+mj-ea"/>
                <a:cs typeface="+mj-cs"/>
              </a:defRPr>
            </a:lvl1pPr>
          </a:lstStyle>
          <a:p>
            <a:pPr algn="ctr"/>
            <a:r>
              <a:rPr lang="en-US" sz="4000" dirty="0"/>
              <a:t>Taxing Vaping Devices</a:t>
            </a:r>
          </a:p>
        </p:txBody>
      </p:sp>
    </p:spTree>
    <p:extLst>
      <p:ext uri="{BB962C8B-B14F-4D97-AF65-F5344CB8AC3E}">
        <p14:creationId xmlns:p14="http://schemas.microsoft.com/office/powerpoint/2010/main" val="1897413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Taxing Vaping Products</a:t>
            </a:r>
            <a:br>
              <a:rPr lang="en-US" dirty="0"/>
            </a:br>
            <a:r>
              <a:rPr lang="en-US" dirty="0"/>
              <a:t>- </a:t>
            </a:r>
            <a:br>
              <a:rPr lang="en-US" dirty="0"/>
            </a:br>
            <a:r>
              <a:rPr lang="en-US" dirty="0"/>
              <a:t>Other Issues</a:t>
            </a:r>
          </a:p>
        </p:txBody>
      </p:sp>
    </p:spTree>
    <p:extLst>
      <p:ext uri="{BB962C8B-B14F-4D97-AF65-F5344CB8AC3E}">
        <p14:creationId xmlns:p14="http://schemas.microsoft.com/office/powerpoint/2010/main" val="3323375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nvSpPr>
        <p:spPr bwMode="auto">
          <a:xfrm>
            <a:off x="485970" y="1181695"/>
            <a:ext cx="8248261" cy="5094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ts val="1200"/>
              </a:spcBef>
              <a:spcAft>
                <a:spcPct val="0"/>
              </a:spcAft>
              <a:buClr>
                <a:srgbClr val="641378"/>
              </a:buClr>
              <a:buFont typeface="Arial" charset="0"/>
              <a:buChar char="•"/>
              <a:defRPr kern="1200">
                <a:solidFill>
                  <a:srgbClr val="404040"/>
                </a:solidFill>
                <a:latin typeface="+mn-lt"/>
                <a:ea typeface="+mn-ea"/>
                <a:cs typeface="+mn-cs"/>
              </a:defRPr>
            </a:lvl1pPr>
            <a:lvl2pPr marL="342900" indent="-228600" algn="l" rtl="0" fontAlgn="base">
              <a:spcBef>
                <a:spcPct val="20000"/>
              </a:spcBef>
              <a:spcAft>
                <a:spcPct val="0"/>
              </a:spcAft>
              <a:buClr>
                <a:srgbClr val="641378"/>
              </a:buClr>
              <a:buFont typeface="Arial" charset="0"/>
              <a:buChar char="•"/>
              <a:defRPr kern="1200">
                <a:solidFill>
                  <a:srgbClr val="404040"/>
                </a:solidFill>
                <a:latin typeface="+mn-lt"/>
                <a:ea typeface="+mn-ea"/>
                <a:cs typeface="+mn-cs"/>
              </a:defRPr>
            </a:lvl2pPr>
            <a:lvl3pPr marL="5715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3pPr>
            <a:lvl4pPr marL="8001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4pPr>
            <a:lvl5pPr marL="1143000" indent="-2794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Question:  Where to collect?</a:t>
            </a:r>
          </a:p>
          <a:p>
            <a:pPr lvl="2"/>
            <a:r>
              <a:rPr lang="en-US" sz="2000" dirty="0"/>
              <a:t>Manufacturer/Importer?</a:t>
            </a:r>
          </a:p>
          <a:p>
            <a:pPr lvl="2"/>
            <a:r>
              <a:rPr lang="en-US" sz="2000" dirty="0"/>
              <a:t>Distributor?</a:t>
            </a:r>
          </a:p>
          <a:p>
            <a:pPr lvl="2"/>
            <a:r>
              <a:rPr lang="en-US" sz="2000" dirty="0"/>
              <a:t>Retailer?</a:t>
            </a:r>
          </a:p>
          <a:p>
            <a:pPr lvl="2"/>
            <a:r>
              <a:rPr lang="en-US" sz="2000" dirty="0"/>
              <a:t>Varied approaches in different jurisdictions</a:t>
            </a:r>
          </a:p>
          <a:p>
            <a:pPr lvl="2"/>
            <a:r>
              <a:rPr lang="en-US" sz="2000" dirty="0"/>
              <a:t>Complicated by non-traditional distribution chains</a:t>
            </a:r>
          </a:p>
          <a:p>
            <a:pPr lvl="3"/>
            <a:r>
              <a:rPr lang="en-US" sz="1800" dirty="0"/>
              <a:t>Many products go directly from manufacturer or importer to retailer</a:t>
            </a:r>
          </a:p>
          <a:p>
            <a:pPr lvl="3"/>
            <a:r>
              <a:rPr lang="en-US" sz="1800" dirty="0"/>
              <a:t>Retailer can also be manufacturer</a:t>
            </a:r>
          </a:p>
          <a:p>
            <a:pPr lvl="3"/>
            <a:r>
              <a:rPr lang="en-US" sz="1800" dirty="0"/>
              <a:t>Significant share of online sales</a:t>
            </a:r>
          </a:p>
          <a:p>
            <a:pPr lvl="1"/>
            <a:r>
              <a:rPr lang="en-US" sz="2400" dirty="0"/>
              <a:t>My view – collect from retailers (including online vendors) given challenges associated with non-traditional distribution chains</a:t>
            </a:r>
          </a:p>
          <a:p>
            <a:pPr marL="342900" lvl="2" indent="0">
              <a:buNone/>
            </a:pPr>
            <a:endParaRPr lang="en-US" sz="2000" dirty="0"/>
          </a:p>
          <a:p>
            <a:endParaRPr lang="en-US" sz="2000" dirty="0"/>
          </a:p>
          <a:p>
            <a:endParaRPr lang="en-US" sz="2000" dirty="0"/>
          </a:p>
          <a:p>
            <a:endParaRPr lang="en-US" dirty="0"/>
          </a:p>
          <a:p>
            <a:endParaRPr lang="en-US" dirty="0">
              <a:solidFill>
                <a:schemeClr val="tx2"/>
              </a:solidFill>
            </a:endParaRPr>
          </a:p>
        </p:txBody>
      </p:sp>
      <p:grpSp>
        <p:nvGrpSpPr>
          <p:cNvPr id="2" name="Group 1"/>
          <p:cNvGrpSpPr/>
          <p:nvPr/>
        </p:nvGrpSpPr>
        <p:grpSpPr>
          <a:xfrm>
            <a:off x="2464380" y="6432550"/>
            <a:ext cx="4572000" cy="361950"/>
            <a:chOff x="2464380" y="6432550"/>
            <a:chExt cx="4572000" cy="361950"/>
          </a:xfrm>
        </p:grpSpPr>
        <p:sp>
          <p:nvSpPr>
            <p:cNvPr id="10" name="4 Rectángulo"/>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1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355106" y="370833"/>
            <a:ext cx="8433787" cy="615553"/>
          </a:xfrm>
          <a:prstGeom prst="rect">
            <a:avLst/>
          </a:prstGeom>
        </p:spPr>
        <p:txBody>
          <a:bodyPr vert="horz" wrap="square" lIns="0" tIns="0" rIns="0" bIns="0" rtlCol="0" anchor="ctr">
            <a:spAutoFit/>
          </a:bodyPr>
          <a:lstStyle>
            <a:lvl1pPr algn="l" defTabSz="457200" rtl="0" eaLnBrk="1" latinLnBrk="0" hangingPunct="1">
              <a:spcBef>
                <a:spcPct val="0"/>
              </a:spcBef>
              <a:buNone/>
              <a:defRPr sz="3000" b="1" kern="1200">
                <a:solidFill>
                  <a:schemeClr val="tx2"/>
                </a:solidFill>
                <a:latin typeface="+mj-lt"/>
                <a:ea typeface="+mj-ea"/>
                <a:cs typeface="+mj-cs"/>
              </a:defRPr>
            </a:lvl1pPr>
          </a:lstStyle>
          <a:p>
            <a:pPr algn="ctr"/>
            <a:r>
              <a:rPr lang="en-US" sz="4000" dirty="0"/>
              <a:t>Taxing Vaping Products</a:t>
            </a:r>
          </a:p>
        </p:txBody>
      </p:sp>
    </p:spTree>
    <p:extLst>
      <p:ext uri="{BB962C8B-B14F-4D97-AF65-F5344CB8AC3E}">
        <p14:creationId xmlns:p14="http://schemas.microsoft.com/office/powerpoint/2010/main" val="28461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nvSpPr>
        <p:spPr bwMode="auto">
          <a:xfrm>
            <a:off x="485970" y="1338348"/>
            <a:ext cx="8248261" cy="4746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ts val="1200"/>
              </a:spcBef>
              <a:spcAft>
                <a:spcPct val="0"/>
              </a:spcAft>
              <a:buClr>
                <a:srgbClr val="641378"/>
              </a:buClr>
              <a:buFont typeface="Arial" charset="0"/>
              <a:buChar char="•"/>
              <a:defRPr kern="1200">
                <a:solidFill>
                  <a:srgbClr val="404040"/>
                </a:solidFill>
                <a:latin typeface="+mn-lt"/>
                <a:ea typeface="+mn-ea"/>
                <a:cs typeface="+mn-cs"/>
              </a:defRPr>
            </a:lvl1pPr>
            <a:lvl2pPr marL="342900" indent="-228600" algn="l" rtl="0" fontAlgn="base">
              <a:spcBef>
                <a:spcPct val="20000"/>
              </a:spcBef>
              <a:spcAft>
                <a:spcPct val="0"/>
              </a:spcAft>
              <a:buClr>
                <a:srgbClr val="641378"/>
              </a:buClr>
              <a:buFont typeface="Arial" charset="0"/>
              <a:buChar char="•"/>
              <a:defRPr kern="1200">
                <a:solidFill>
                  <a:srgbClr val="404040"/>
                </a:solidFill>
                <a:latin typeface="+mn-lt"/>
                <a:ea typeface="+mn-ea"/>
                <a:cs typeface="+mn-cs"/>
              </a:defRPr>
            </a:lvl2pPr>
            <a:lvl3pPr marL="5715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3pPr>
            <a:lvl4pPr marL="8001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4pPr>
            <a:lvl5pPr marL="1143000" indent="-2794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Question:  What tax rate/level?</a:t>
            </a:r>
          </a:p>
          <a:p>
            <a:pPr lvl="1"/>
            <a:r>
              <a:rPr lang="en-US" sz="2000" dirty="0"/>
              <a:t>Enormous variability in tax rates</a:t>
            </a:r>
          </a:p>
          <a:p>
            <a:pPr lvl="2"/>
            <a:r>
              <a:rPr lang="en-US" sz="1600" dirty="0"/>
              <a:t>In U.S., specific taxes range from $0.05/ml (DE, KS, LA, NC, WI) to $1.20/ml + $1.50/unit in Chicago; ad valorem range from 15% (IL) to 96% (DC)</a:t>
            </a:r>
          </a:p>
          <a:p>
            <a:pPr lvl="2"/>
            <a:r>
              <a:rPr lang="en-US" sz="1600" dirty="0"/>
              <a:t>Similar variability globally</a:t>
            </a:r>
          </a:p>
          <a:p>
            <a:pPr lvl="2"/>
            <a:r>
              <a:rPr lang="en-US" sz="1600" dirty="0"/>
              <a:t>Some with zero rate (Croatia, Kazakhstan) </a:t>
            </a:r>
          </a:p>
          <a:p>
            <a:pPr lvl="1"/>
            <a:r>
              <a:rPr lang="en-US" sz="2000" dirty="0"/>
              <a:t>Considerable variability relative to taxes on cigarettes</a:t>
            </a:r>
          </a:p>
          <a:p>
            <a:pPr lvl="2"/>
            <a:r>
              <a:rPr lang="en-US" sz="1600" dirty="0"/>
              <a:t>Some governments aim to tax equivalently (e.g. CA, MN)</a:t>
            </a:r>
          </a:p>
          <a:p>
            <a:pPr lvl="2"/>
            <a:r>
              <a:rPr lang="en-US" sz="1600" dirty="0"/>
              <a:t>Fewer tax at higher effective rates (e.g. Indonesia)</a:t>
            </a:r>
          </a:p>
          <a:p>
            <a:pPr lvl="2"/>
            <a:r>
              <a:rPr lang="en-US" sz="1600" dirty="0"/>
              <a:t>Most tax at lower rates</a:t>
            </a:r>
          </a:p>
          <a:p>
            <a:pPr lvl="2"/>
            <a:r>
              <a:rPr lang="en-US" sz="1600" dirty="0"/>
              <a:t>Rationale for relative rates unclear</a:t>
            </a:r>
          </a:p>
          <a:p>
            <a:r>
              <a:rPr lang="en-US" sz="2000" dirty="0"/>
              <a:t>My view – tax parity with cigarettes</a:t>
            </a:r>
          </a:p>
          <a:p>
            <a:pPr lvl="2"/>
            <a:r>
              <a:rPr lang="en-US" sz="1600" dirty="0"/>
              <a:t>If/when FDA determines that a products is a modified risk tobacco products, implying a significant public health benefit, then tax at a lower rate (e.g. Connecticut taxes MRTPs at 50% of cigarette tax rate)</a:t>
            </a:r>
          </a:p>
          <a:p>
            <a:endParaRPr lang="en-US" sz="2000" dirty="0"/>
          </a:p>
          <a:p>
            <a:endParaRPr lang="en-US" dirty="0"/>
          </a:p>
          <a:p>
            <a:endParaRPr lang="en-US" dirty="0">
              <a:solidFill>
                <a:schemeClr val="tx2"/>
              </a:solidFill>
            </a:endParaRPr>
          </a:p>
        </p:txBody>
      </p:sp>
      <p:grpSp>
        <p:nvGrpSpPr>
          <p:cNvPr id="2" name="Group 1"/>
          <p:cNvGrpSpPr/>
          <p:nvPr/>
        </p:nvGrpSpPr>
        <p:grpSpPr>
          <a:xfrm>
            <a:off x="2464380" y="6432550"/>
            <a:ext cx="4572000" cy="361950"/>
            <a:chOff x="2464380" y="6432550"/>
            <a:chExt cx="4572000" cy="361950"/>
          </a:xfrm>
        </p:grpSpPr>
        <p:sp>
          <p:nvSpPr>
            <p:cNvPr id="10" name="4 Rectángulo"/>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1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355106" y="370833"/>
            <a:ext cx="8433787" cy="615553"/>
          </a:xfrm>
          <a:prstGeom prst="rect">
            <a:avLst/>
          </a:prstGeom>
        </p:spPr>
        <p:txBody>
          <a:bodyPr vert="horz" wrap="square" lIns="0" tIns="0" rIns="0" bIns="0" rtlCol="0" anchor="ctr">
            <a:spAutoFit/>
          </a:bodyPr>
          <a:lstStyle>
            <a:lvl1pPr algn="l" defTabSz="457200" rtl="0" eaLnBrk="1" latinLnBrk="0" hangingPunct="1">
              <a:spcBef>
                <a:spcPct val="0"/>
              </a:spcBef>
              <a:buNone/>
              <a:defRPr sz="3000" b="1" kern="1200">
                <a:solidFill>
                  <a:schemeClr val="tx2"/>
                </a:solidFill>
                <a:latin typeface="+mj-lt"/>
                <a:ea typeface="+mj-ea"/>
                <a:cs typeface="+mj-cs"/>
              </a:defRPr>
            </a:lvl1pPr>
          </a:lstStyle>
          <a:p>
            <a:pPr algn="ctr"/>
            <a:r>
              <a:rPr lang="en-US" sz="4000" dirty="0"/>
              <a:t>Taxing Vaping Products</a:t>
            </a:r>
          </a:p>
        </p:txBody>
      </p:sp>
    </p:spTree>
    <p:extLst>
      <p:ext uri="{BB962C8B-B14F-4D97-AF65-F5344CB8AC3E}">
        <p14:creationId xmlns:p14="http://schemas.microsoft.com/office/powerpoint/2010/main" val="1410556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nvSpPr>
        <p:spPr bwMode="auto">
          <a:xfrm>
            <a:off x="485970" y="1338348"/>
            <a:ext cx="8248261" cy="4746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ts val="1200"/>
              </a:spcBef>
              <a:spcAft>
                <a:spcPct val="0"/>
              </a:spcAft>
              <a:buClr>
                <a:srgbClr val="641378"/>
              </a:buClr>
              <a:buFont typeface="Arial" charset="0"/>
              <a:buChar char="•"/>
              <a:defRPr kern="1200">
                <a:solidFill>
                  <a:srgbClr val="404040"/>
                </a:solidFill>
                <a:latin typeface="+mn-lt"/>
                <a:ea typeface="+mn-ea"/>
                <a:cs typeface="+mn-cs"/>
              </a:defRPr>
            </a:lvl1pPr>
            <a:lvl2pPr marL="342900" indent="-228600" algn="l" rtl="0" fontAlgn="base">
              <a:spcBef>
                <a:spcPct val="20000"/>
              </a:spcBef>
              <a:spcAft>
                <a:spcPct val="0"/>
              </a:spcAft>
              <a:buClr>
                <a:srgbClr val="641378"/>
              </a:buClr>
              <a:buFont typeface="Arial" charset="0"/>
              <a:buChar char="•"/>
              <a:defRPr kern="1200">
                <a:solidFill>
                  <a:srgbClr val="404040"/>
                </a:solidFill>
                <a:latin typeface="+mn-lt"/>
                <a:ea typeface="+mn-ea"/>
                <a:cs typeface="+mn-cs"/>
              </a:defRPr>
            </a:lvl2pPr>
            <a:lvl3pPr marL="5715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3pPr>
            <a:lvl4pPr marL="800100" indent="-2286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4pPr>
            <a:lvl5pPr marL="1143000" indent="-279400" algn="l" rtl="0" fontAlgn="base">
              <a:spcBef>
                <a:spcPct val="20000"/>
              </a:spcBef>
              <a:spcAft>
                <a:spcPct val="0"/>
              </a:spcAft>
              <a:buClr>
                <a:srgbClr val="641378"/>
              </a:buClr>
              <a:buFont typeface="Arial"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Question:  What is the revenue potential?</a:t>
            </a:r>
          </a:p>
          <a:p>
            <a:pPr lvl="1"/>
            <a:r>
              <a:rPr lang="en-US" sz="2000" dirty="0"/>
              <a:t>Revenue replacement often used as argument for taxing vaping products</a:t>
            </a:r>
          </a:p>
          <a:p>
            <a:pPr lvl="1"/>
            <a:r>
              <a:rPr lang="en-US" sz="2000" dirty="0"/>
              <a:t>But revenue potential is small in most jurisdictions</a:t>
            </a:r>
          </a:p>
          <a:p>
            <a:pPr lvl="2"/>
            <a:r>
              <a:rPr lang="en-US" sz="1600" dirty="0"/>
              <a:t>Relatively low use </a:t>
            </a:r>
          </a:p>
          <a:p>
            <a:pPr lvl="2"/>
            <a:r>
              <a:rPr lang="en-US" sz="1600" dirty="0"/>
              <a:t>Data on revenues from vaping product taxes are very difficult to obtain</a:t>
            </a:r>
          </a:p>
          <a:p>
            <a:pPr lvl="2"/>
            <a:r>
              <a:rPr lang="en-US" sz="1600" dirty="0"/>
              <a:t>Where data are available, suggest that revenues are minimal</a:t>
            </a:r>
          </a:p>
          <a:p>
            <a:pPr lvl="3"/>
            <a:r>
              <a:rPr lang="en-US" sz="1600" dirty="0"/>
              <a:t>CA:  nearly $1.9 billion from cigarette taxes vs. ~$32 million from vaping taxes</a:t>
            </a:r>
          </a:p>
          <a:p>
            <a:pPr lvl="3"/>
            <a:r>
              <a:rPr lang="en-US" sz="1600" dirty="0"/>
              <a:t>MN: $525 million from cigarettes; $11 million from vaping taxes</a:t>
            </a:r>
          </a:p>
          <a:p>
            <a:r>
              <a:rPr lang="en-US" sz="2000" dirty="0"/>
              <a:t>My view – if revenue generation/replacement is objective, raise taxes on cigarettes when implementing vaping product taxes</a:t>
            </a:r>
          </a:p>
          <a:p>
            <a:endParaRPr lang="en-US" sz="2000" dirty="0"/>
          </a:p>
          <a:p>
            <a:endParaRPr lang="en-US" sz="2000" dirty="0"/>
          </a:p>
          <a:p>
            <a:endParaRPr lang="en-US" dirty="0"/>
          </a:p>
          <a:p>
            <a:endParaRPr lang="en-US" dirty="0">
              <a:solidFill>
                <a:schemeClr val="tx2"/>
              </a:solidFill>
            </a:endParaRPr>
          </a:p>
        </p:txBody>
      </p:sp>
      <p:grpSp>
        <p:nvGrpSpPr>
          <p:cNvPr id="2" name="Group 1"/>
          <p:cNvGrpSpPr/>
          <p:nvPr/>
        </p:nvGrpSpPr>
        <p:grpSpPr>
          <a:xfrm>
            <a:off x="2464380" y="6432550"/>
            <a:ext cx="4572000" cy="361950"/>
            <a:chOff x="2464380" y="6432550"/>
            <a:chExt cx="4572000" cy="361950"/>
          </a:xfrm>
        </p:grpSpPr>
        <p:sp>
          <p:nvSpPr>
            <p:cNvPr id="10" name="4 Rectángulo"/>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1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355106" y="370833"/>
            <a:ext cx="8433787" cy="615553"/>
          </a:xfrm>
          <a:prstGeom prst="rect">
            <a:avLst/>
          </a:prstGeom>
        </p:spPr>
        <p:txBody>
          <a:bodyPr vert="horz" wrap="square" lIns="0" tIns="0" rIns="0" bIns="0" rtlCol="0" anchor="ctr">
            <a:spAutoFit/>
          </a:bodyPr>
          <a:lstStyle>
            <a:lvl1pPr algn="l" defTabSz="457200" rtl="0" eaLnBrk="1" latinLnBrk="0" hangingPunct="1">
              <a:spcBef>
                <a:spcPct val="0"/>
              </a:spcBef>
              <a:buNone/>
              <a:defRPr sz="3000" b="1" kern="1200">
                <a:solidFill>
                  <a:schemeClr val="tx2"/>
                </a:solidFill>
                <a:latin typeface="+mj-lt"/>
                <a:ea typeface="+mj-ea"/>
                <a:cs typeface="+mj-cs"/>
              </a:defRPr>
            </a:lvl1pPr>
          </a:lstStyle>
          <a:p>
            <a:pPr algn="ctr"/>
            <a:r>
              <a:rPr lang="en-US" sz="4000" dirty="0"/>
              <a:t>Taxing Vaping Products</a:t>
            </a:r>
          </a:p>
        </p:txBody>
      </p:sp>
    </p:spTree>
    <p:extLst>
      <p:ext uri="{BB962C8B-B14F-4D97-AF65-F5344CB8AC3E}">
        <p14:creationId xmlns:p14="http://schemas.microsoft.com/office/powerpoint/2010/main" val="2550764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9" name="Rectangle 3"/>
          <p:cNvSpPr>
            <a:spLocks noGrp="1" noChangeArrowheads="1"/>
          </p:cNvSpPr>
          <p:nvPr>
            <p:ph type="body" sz="half" idx="1"/>
          </p:nvPr>
        </p:nvSpPr>
        <p:spPr>
          <a:xfrm>
            <a:off x="646671" y="458642"/>
            <a:ext cx="4382530" cy="5416868"/>
          </a:xfrm>
        </p:spPr>
        <p:txBody>
          <a:bodyPr/>
          <a:lstStyle/>
          <a:p>
            <a:pPr marL="0" indent="0" algn="ctr">
              <a:lnSpc>
                <a:spcPct val="100000"/>
              </a:lnSpc>
              <a:spcBef>
                <a:spcPts val="0"/>
              </a:spcBef>
              <a:buNone/>
            </a:pPr>
            <a:r>
              <a:rPr lang="en-US" sz="3200" dirty="0"/>
              <a:t>"</a:t>
            </a:r>
            <a:r>
              <a:rPr lang="en-US" sz="3200" b="1" i="1" dirty="0">
                <a:solidFill>
                  <a:srgbClr val="C00000"/>
                </a:solidFill>
              </a:rPr>
              <a:t>Sugar</a:t>
            </a:r>
            <a:r>
              <a:rPr lang="en-US" sz="3200" i="1" dirty="0">
                <a:solidFill>
                  <a:srgbClr val="C00000"/>
                </a:solidFill>
              </a:rPr>
              <a:t>, </a:t>
            </a:r>
            <a:r>
              <a:rPr lang="en-US" sz="3200" b="1" i="1" dirty="0">
                <a:solidFill>
                  <a:srgbClr val="C00000"/>
                </a:solidFill>
              </a:rPr>
              <a:t>rum</a:t>
            </a:r>
            <a:r>
              <a:rPr lang="en-US" sz="3200" i="1" dirty="0">
                <a:solidFill>
                  <a:srgbClr val="C00000"/>
                </a:solidFill>
              </a:rPr>
              <a:t>, and </a:t>
            </a:r>
            <a:r>
              <a:rPr lang="en-US" sz="3200" b="1" i="1" dirty="0">
                <a:solidFill>
                  <a:srgbClr val="C00000"/>
                </a:solidFill>
              </a:rPr>
              <a:t>tobacco</a:t>
            </a:r>
            <a:r>
              <a:rPr lang="en-US" sz="3200" b="1" i="1" dirty="0"/>
              <a:t>, </a:t>
            </a:r>
            <a:r>
              <a:rPr lang="en-US" sz="3200" i="1" dirty="0"/>
              <a:t>are commodities which are no where necessaries of life, which are become objects of almost universal consumption, and which are therefore </a:t>
            </a:r>
            <a:r>
              <a:rPr lang="en-US" sz="3200" b="1" i="1" dirty="0">
                <a:solidFill>
                  <a:srgbClr val="C00000"/>
                </a:solidFill>
              </a:rPr>
              <a:t>extremely proper subjects of taxation</a:t>
            </a:r>
            <a:r>
              <a:rPr lang="en-US" sz="3200" b="1" i="1" dirty="0"/>
              <a:t>.</a:t>
            </a:r>
            <a:r>
              <a:rPr lang="en-US" sz="3200" i="1" dirty="0"/>
              <a:t>  </a:t>
            </a:r>
            <a:endParaRPr lang="en-US" sz="1400" dirty="0"/>
          </a:p>
        </p:txBody>
      </p:sp>
      <p:pic>
        <p:nvPicPr>
          <p:cNvPr id="306178" name="Picture 2" descr="http://ecx.images-amazon.com/images/I/41cTu15sl5L._SX326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602" y="809638"/>
            <a:ext cx="3095625" cy="471487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6C2C1E2-DD2B-487C-97A0-D0E511EB324C}"/>
              </a:ext>
            </a:extLst>
          </p:cNvPr>
          <p:cNvGrpSpPr/>
          <p:nvPr/>
        </p:nvGrpSpPr>
        <p:grpSpPr>
          <a:xfrm>
            <a:off x="2464380" y="6432550"/>
            <a:ext cx="4572000" cy="361950"/>
            <a:chOff x="2464380" y="6432550"/>
            <a:chExt cx="4572000" cy="361950"/>
          </a:xfrm>
        </p:grpSpPr>
        <p:sp>
          <p:nvSpPr>
            <p:cNvPr id="6" name="4 Rectángulo">
              <a:extLst>
                <a:ext uri="{FF2B5EF4-FFF2-40B4-BE49-F238E27FC236}">
                  <a16:creationId xmlns:a16="http://schemas.microsoft.com/office/drawing/2014/main" id="{83031038-2D00-46F3-AD33-724615CA2B7A}"/>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4"/>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5"/>
                </a:rPr>
                <a:t>@</a:t>
              </a:r>
              <a:r>
                <a:rPr lang="en-US" sz="1400" dirty="0" err="1">
                  <a:solidFill>
                    <a:schemeClr val="accent1"/>
                  </a:solidFill>
                  <a:latin typeface="+mn-lt"/>
                  <a:cs typeface="Arial" charset="0"/>
                  <a:hlinkClick r:id="rId5"/>
                </a:rPr>
                <a:t>tobacconomics</a:t>
              </a:r>
              <a:endParaRPr lang="en-US" sz="1400" dirty="0">
                <a:solidFill>
                  <a:schemeClr val="accent1"/>
                </a:solidFill>
                <a:latin typeface="+mn-lt"/>
                <a:cs typeface="Arial" charset="0"/>
              </a:endParaRPr>
            </a:p>
          </p:txBody>
        </p:sp>
        <p:pic>
          <p:nvPicPr>
            <p:cNvPr id="7" name="Picture 7">
              <a:extLst>
                <a:ext uri="{FF2B5EF4-FFF2-40B4-BE49-F238E27FC236}">
                  <a16:creationId xmlns:a16="http://schemas.microsoft.com/office/drawing/2014/main" id="{5DE772B0-CFFF-4471-9A2A-AB8D5991A3C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02840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50000"/>
              </a:lnSpc>
            </a:pPr>
            <a:r>
              <a:rPr lang="en-US" dirty="0"/>
              <a:t>Summary and Potential</a:t>
            </a:r>
            <a:br>
              <a:rPr lang="en-US" dirty="0"/>
            </a:br>
            <a:r>
              <a:rPr lang="en-US" dirty="0"/>
              <a:t>Impact of Tax Increase</a:t>
            </a:r>
          </a:p>
        </p:txBody>
      </p:sp>
    </p:spTree>
    <p:extLst>
      <p:ext uri="{BB962C8B-B14F-4D97-AF65-F5344CB8AC3E}">
        <p14:creationId xmlns:p14="http://schemas.microsoft.com/office/powerpoint/2010/main" val="2558315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457200" y="415654"/>
            <a:ext cx="8229600" cy="615553"/>
          </a:xfrm>
        </p:spPr>
        <p:txBody>
          <a:bodyPr/>
          <a:lstStyle/>
          <a:p>
            <a:r>
              <a:rPr lang="en-US" sz="4000" dirty="0"/>
              <a:t>Summary</a:t>
            </a:r>
          </a:p>
        </p:txBody>
      </p:sp>
      <p:sp>
        <p:nvSpPr>
          <p:cNvPr id="516099" name="Rectangle 3"/>
          <p:cNvSpPr>
            <a:spLocks noGrp="1" noChangeArrowheads="1"/>
          </p:cNvSpPr>
          <p:nvPr>
            <p:ph type="body" sz="half" idx="1"/>
          </p:nvPr>
        </p:nvSpPr>
        <p:spPr>
          <a:xfrm>
            <a:off x="363071" y="1651891"/>
            <a:ext cx="8269941" cy="4047262"/>
          </a:xfrm>
        </p:spPr>
        <p:txBody>
          <a:bodyPr/>
          <a:lstStyle/>
          <a:p>
            <a:pPr marL="419100" indent="-419100">
              <a:spcBef>
                <a:spcPts val="600"/>
              </a:spcBef>
              <a:spcAft>
                <a:spcPts val="600"/>
              </a:spcAft>
            </a:pPr>
            <a:r>
              <a:rPr lang="en-US" sz="2800" dirty="0"/>
              <a:t>Increases in tobacco product taxes and prices lead to significant reductions in tobacco use</a:t>
            </a:r>
          </a:p>
          <a:p>
            <a:pPr marL="419100" indent="-419100">
              <a:spcBef>
                <a:spcPts val="600"/>
              </a:spcBef>
              <a:spcAft>
                <a:spcPts val="600"/>
              </a:spcAft>
            </a:pPr>
            <a:r>
              <a:rPr lang="en-US" sz="2800" dirty="0"/>
              <a:t>Claims of negative economic impact of tax and price increases and other effective tobacco control measures are false or greatly exaggerated</a:t>
            </a:r>
          </a:p>
          <a:p>
            <a:pPr marL="419100" indent="-419100">
              <a:spcBef>
                <a:spcPts val="600"/>
              </a:spcBef>
              <a:spcAft>
                <a:spcPts val="600"/>
              </a:spcAft>
            </a:pPr>
            <a:r>
              <a:rPr lang="en-US" sz="2800" dirty="0"/>
              <a:t>Taxation of vaping products would affect their use, but many challenges in tax administration</a:t>
            </a:r>
          </a:p>
          <a:p>
            <a:pPr marL="419100" indent="-419100">
              <a:spcBef>
                <a:spcPts val="600"/>
              </a:spcBef>
              <a:spcAft>
                <a:spcPts val="600"/>
              </a:spcAft>
            </a:pPr>
            <a:endParaRPr lang="en-US" sz="1000" dirty="0">
              <a:latin typeface="Arial" pitchFamily="34" charset="0"/>
              <a:cs typeface="Times New Roman" pitchFamily="18" charset="0"/>
            </a:endParaRPr>
          </a:p>
        </p:txBody>
      </p:sp>
      <p:grpSp>
        <p:nvGrpSpPr>
          <p:cNvPr id="5" name="Group 4">
            <a:extLst>
              <a:ext uri="{FF2B5EF4-FFF2-40B4-BE49-F238E27FC236}">
                <a16:creationId xmlns:a16="http://schemas.microsoft.com/office/drawing/2014/main" id="{EAAD8A20-0A44-435B-8DFA-A2C7DAA99CC9}"/>
              </a:ext>
            </a:extLst>
          </p:cNvPr>
          <p:cNvGrpSpPr/>
          <p:nvPr/>
        </p:nvGrpSpPr>
        <p:grpSpPr>
          <a:xfrm>
            <a:off x="2464380" y="6432550"/>
            <a:ext cx="4572000" cy="361950"/>
            <a:chOff x="2464380" y="6432550"/>
            <a:chExt cx="4572000" cy="361950"/>
          </a:xfrm>
        </p:grpSpPr>
        <p:sp>
          <p:nvSpPr>
            <p:cNvPr id="7" name="4 Rectángulo">
              <a:extLst>
                <a:ext uri="{FF2B5EF4-FFF2-40B4-BE49-F238E27FC236}">
                  <a16:creationId xmlns:a16="http://schemas.microsoft.com/office/drawing/2014/main" id="{61B78F18-31B1-4940-B101-A9B1B34856E8}"/>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8" name="Picture 7">
              <a:extLst>
                <a:ext uri="{FF2B5EF4-FFF2-40B4-BE49-F238E27FC236}">
                  <a16:creationId xmlns:a16="http://schemas.microsoft.com/office/drawing/2014/main" id="{B2390192-9DE8-4999-8E4B-E694AA497CF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4723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Rectangle 2"/>
          <p:cNvSpPr>
            <a:spLocks noChangeArrowheads="1"/>
          </p:cNvSpPr>
          <p:nvPr/>
        </p:nvSpPr>
        <p:spPr bwMode="auto">
          <a:xfrm>
            <a:off x="152400" y="0"/>
            <a:ext cx="8686800" cy="1143000"/>
          </a:xfrm>
          <a:prstGeom prst="rect">
            <a:avLst/>
          </a:prstGeom>
          <a:noFill/>
          <a:ln w="9525">
            <a:noFill/>
            <a:miter lim="800000"/>
            <a:headEnd/>
            <a:tailEnd/>
          </a:ln>
        </p:spPr>
        <p:txBody>
          <a:bodyPr anchor="ctr"/>
          <a:lstStyle/>
          <a:p>
            <a:pPr eaLnBrk="1" hangingPunct="1"/>
            <a:endParaRPr lang="en-US" sz="2000" b="1" dirty="0">
              <a:solidFill>
                <a:schemeClr val="tx2"/>
              </a:solidFill>
            </a:endParaRPr>
          </a:p>
        </p:txBody>
      </p:sp>
      <p:sp>
        <p:nvSpPr>
          <p:cNvPr id="7" name="Rectangle 6">
            <a:extLst>
              <a:ext uri="{FF2B5EF4-FFF2-40B4-BE49-F238E27FC236}">
                <a16:creationId xmlns:a16="http://schemas.microsoft.com/office/drawing/2014/main" id="{7A151AE8-056A-47D9-8DB7-8082DFCD2395}"/>
              </a:ext>
            </a:extLst>
          </p:cNvPr>
          <p:cNvSpPr/>
          <p:nvPr/>
        </p:nvSpPr>
        <p:spPr>
          <a:xfrm>
            <a:off x="22540" y="389512"/>
            <a:ext cx="3921745" cy="2508379"/>
          </a:xfrm>
          <a:prstGeom prst="rect">
            <a:avLst/>
          </a:prstGeom>
          <a:noFill/>
        </p:spPr>
        <p:txBody>
          <a:bodyPr wrap="square">
            <a:spAutoFit/>
          </a:bodyPr>
          <a:lstStyle/>
          <a:p>
            <a:pPr algn="ctr">
              <a:spcBef>
                <a:spcPts val="600"/>
              </a:spcBef>
            </a:pPr>
            <a:r>
              <a:rPr lang="en-US" sz="2400" b="1" dirty="0">
                <a:solidFill>
                  <a:schemeClr val="tx2"/>
                </a:solidFill>
                <a:latin typeface="Arial" pitchFamily="34" charset="0"/>
              </a:rPr>
              <a:t>THANK YOU!</a:t>
            </a:r>
          </a:p>
          <a:p>
            <a:pPr algn="ctr">
              <a:spcBef>
                <a:spcPts val="600"/>
              </a:spcBef>
            </a:pPr>
            <a:r>
              <a:rPr lang="en-US" dirty="0">
                <a:solidFill>
                  <a:schemeClr val="tx2"/>
                </a:solidFill>
                <a:latin typeface="Arial" pitchFamily="34" charset="0"/>
              </a:rPr>
              <a:t>For more information:</a:t>
            </a:r>
          </a:p>
          <a:p>
            <a:pPr algn="ctr">
              <a:spcBef>
                <a:spcPts val="600"/>
              </a:spcBef>
            </a:pPr>
            <a:r>
              <a:rPr lang="en-US" dirty="0">
                <a:solidFill>
                  <a:schemeClr val="tx2"/>
                </a:solidFill>
              </a:rPr>
              <a:t>Tobacconomics</a:t>
            </a:r>
          </a:p>
          <a:p>
            <a:pPr algn="ctr">
              <a:spcBef>
                <a:spcPts val="600"/>
              </a:spcBef>
            </a:pPr>
            <a:r>
              <a:rPr lang="en-US" dirty="0">
                <a:solidFill>
                  <a:schemeClr val="tx2"/>
                </a:solidFill>
                <a:hlinkClick r:id="rId3"/>
              </a:rPr>
              <a:t>http://www.tobacconomics.org</a:t>
            </a:r>
            <a:endParaRPr lang="en-US" dirty="0">
              <a:solidFill>
                <a:schemeClr val="tx2"/>
              </a:solidFill>
            </a:endParaRPr>
          </a:p>
          <a:p>
            <a:pPr algn="ctr">
              <a:spcBef>
                <a:spcPts val="600"/>
              </a:spcBef>
            </a:pPr>
            <a:r>
              <a:rPr lang="en-US" dirty="0">
                <a:solidFill>
                  <a:schemeClr val="tx2"/>
                </a:solidFill>
              </a:rPr>
              <a:t>@tobacconomics</a:t>
            </a:r>
          </a:p>
          <a:p>
            <a:pPr algn="ctr">
              <a:spcBef>
                <a:spcPts val="600"/>
              </a:spcBef>
            </a:pPr>
            <a:r>
              <a:rPr lang="en-US" dirty="0">
                <a:solidFill>
                  <a:schemeClr val="tx2"/>
                </a:solidFill>
                <a:hlinkClick r:id="rId4"/>
              </a:rPr>
              <a:t>fjc@uic.edu</a:t>
            </a:r>
            <a:endParaRPr lang="en-US" dirty="0">
              <a:solidFill>
                <a:schemeClr val="tx2"/>
              </a:solidFill>
            </a:endParaRPr>
          </a:p>
          <a:p>
            <a:pPr algn="ctr"/>
            <a:endParaRPr lang="en-US" dirty="0">
              <a:solidFill>
                <a:schemeClr val="tx2"/>
              </a:solidFill>
              <a:latin typeface="Arial" pitchFamily="34" charset="0"/>
            </a:endParaRPr>
          </a:p>
        </p:txBody>
      </p:sp>
      <p:pic>
        <p:nvPicPr>
          <p:cNvPr id="5" name="Picture 4">
            <a:extLst>
              <a:ext uri="{FF2B5EF4-FFF2-40B4-BE49-F238E27FC236}">
                <a16:creationId xmlns:a16="http://schemas.microsoft.com/office/drawing/2014/main" id="{258E703B-958D-4FAC-8E42-7FE3647F8F4A}"/>
              </a:ext>
            </a:extLst>
          </p:cNvPr>
          <p:cNvPicPr>
            <a:picLocks noChangeAspect="1"/>
          </p:cNvPicPr>
          <p:nvPr/>
        </p:nvPicPr>
        <p:blipFill>
          <a:blip r:embed="rId5"/>
          <a:stretch>
            <a:fillRect/>
          </a:stretch>
        </p:blipFill>
        <p:spPr>
          <a:xfrm>
            <a:off x="4003064" y="545284"/>
            <a:ext cx="3561578" cy="4694428"/>
          </a:xfrm>
          <a:prstGeom prst="rect">
            <a:avLst/>
          </a:prstGeom>
          <a:ln>
            <a:solidFill>
              <a:schemeClr val="tx2"/>
            </a:solidFill>
          </a:ln>
        </p:spPr>
      </p:pic>
      <p:pic>
        <p:nvPicPr>
          <p:cNvPr id="6" name="Picture 5">
            <a:extLst>
              <a:ext uri="{FF2B5EF4-FFF2-40B4-BE49-F238E27FC236}">
                <a16:creationId xmlns:a16="http://schemas.microsoft.com/office/drawing/2014/main" id="{39A8AC03-D414-4C4C-88A1-33418841F294}"/>
              </a:ext>
            </a:extLst>
          </p:cNvPr>
          <p:cNvPicPr>
            <a:picLocks noChangeAspect="1"/>
          </p:cNvPicPr>
          <p:nvPr/>
        </p:nvPicPr>
        <p:blipFill>
          <a:blip r:embed="rId6"/>
          <a:stretch>
            <a:fillRect/>
          </a:stretch>
        </p:blipFill>
        <p:spPr>
          <a:xfrm>
            <a:off x="961207" y="2897891"/>
            <a:ext cx="3269093" cy="3871332"/>
          </a:xfrm>
          <a:prstGeom prst="rect">
            <a:avLst/>
          </a:prstGeom>
          <a:ln>
            <a:solidFill>
              <a:schemeClr val="tx2"/>
            </a:solidFill>
          </a:ln>
        </p:spPr>
      </p:pic>
      <p:pic>
        <p:nvPicPr>
          <p:cNvPr id="13" name="Picture 7">
            <a:extLst>
              <a:ext uri="{FF2B5EF4-FFF2-40B4-BE49-F238E27FC236}">
                <a16:creationId xmlns:a16="http://schemas.microsoft.com/office/drawing/2014/main" id="{91616A41-9A89-447C-8396-BD9598DD83A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a:extLst>
              <a:ext uri="{FF2B5EF4-FFF2-40B4-BE49-F238E27FC236}">
                <a16:creationId xmlns:a16="http://schemas.microsoft.com/office/drawing/2014/main" id="{D8473716-809A-4A76-9555-E2490F3CD9C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7210" y="1939779"/>
            <a:ext cx="357049" cy="35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2257DD6-B381-4E72-A326-3ED4472E7A53}"/>
              </a:ext>
            </a:extLst>
          </p:cNvPr>
          <p:cNvPicPr>
            <a:picLocks noChangeAspect="1"/>
          </p:cNvPicPr>
          <p:nvPr/>
        </p:nvPicPr>
        <p:blipFill>
          <a:blip r:embed="rId8"/>
          <a:stretch>
            <a:fillRect/>
          </a:stretch>
        </p:blipFill>
        <p:spPr>
          <a:xfrm>
            <a:off x="4572000" y="2330562"/>
            <a:ext cx="3868128" cy="4438661"/>
          </a:xfrm>
          <a:prstGeom prst="rect">
            <a:avLst/>
          </a:prstGeom>
          <a:ln>
            <a:solidFill>
              <a:schemeClr val="accent1">
                <a:lumMod val="50000"/>
              </a:schemeClr>
            </a:solidFill>
          </a:ln>
        </p:spPr>
      </p:pic>
    </p:spTree>
    <p:extLst>
      <p:ext uri="{BB962C8B-B14F-4D97-AF65-F5344CB8AC3E}">
        <p14:creationId xmlns:p14="http://schemas.microsoft.com/office/powerpoint/2010/main" val="557916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60" name="Line 12"/>
          <p:cNvSpPr>
            <a:spLocks noChangeShapeType="1"/>
          </p:cNvSpPr>
          <p:nvPr/>
        </p:nvSpPr>
        <p:spPr bwMode="auto">
          <a:xfrm>
            <a:off x="3927475" y="5975350"/>
            <a:ext cx="0" cy="0"/>
          </a:xfrm>
          <a:prstGeom prst="line">
            <a:avLst/>
          </a:prstGeom>
          <a:noFill/>
          <a:ln w="9525">
            <a:solidFill>
              <a:schemeClr val="tx1"/>
            </a:solidFill>
            <a:round/>
            <a:headEnd/>
            <a:tailEnd/>
          </a:ln>
          <a:effectLst/>
        </p:spPr>
        <p:txBody>
          <a:bodyPr/>
          <a:lstStyle/>
          <a:p>
            <a:endParaRPr lang="en-US"/>
          </a:p>
        </p:txBody>
      </p:sp>
      <p:sp>
        <p:nvSpPr>
          <p:cNvPr id="616464" name="Line 16"/>
          <p:cNvSpPr>
            <a:spLocks noChangeShapeType="1"/>
          </p:cNvSpPr>
          <p:nvPr/>
        </p:nvSpPr>
        <p:spPr bwMode="auto">
          <a:xfrm>
            <a:off x="6657975" y="3516313"/>
            <a:ext cx="0" cy="0"/>
          </a:xfrm>
          <a:prstGeom prst="line">
            <a:avLst/>
          </a:prstGeom>
          <a:noFill/>
          <a:ln w="9525">
            <a:solidFill>
              <a:schemeClr val="tx1"/>
            </a:solidFill>
            <a:round/>
            <a:headEnd/>
            <a:tailEnd/>
          </a:ln>
          <a:effectLst/>
        </p:spPr>
        <p:txBody>
          <a:bodyPr/>
          <a:lstStyle/>
          <a:p>
            <a:endParaRPr lang="en-US"/>
          </a:p>
        </p:txBody>
      </p:sp>
      <p:sp>
        <p:nvSpPr>
          <p:cNvPr id="6" name="Text Box 5"/>
          <p:cNvSpPr txBox="1">
            <a:spLocks noChangeArrowheads="1"/>
          </p:cNvSpPr>
          <p:nvPr/>
        </p:nvSpPr>
        <p:spPr bwMode="auto">
          <a:xfrm>
            <a:off x="4624386" y="6078496"/>
            <a:ext cx="4062331" cy="253916"/>
          </a:xfrm>
          <a:prstGeom prst="rect">
            <a:avLst/>
          </a:prstGeom>
          <a:noFill/>
          <a:ln w="9525">
            <a:noFill/>
            <a:miter lim="800000"/>
            <a:headEnd/>
            <a:tailEnd/>
          </a:ln>
          <a:effectLst/>
        </p:spPr>
        <p:txBody>
          <a:bodyPr wrap="none">
            <a:spAutoFit/>
          </a:bodyPr>
          <a:lstStyle/>
          <a:p>
            <a:pPr eaLnBrk="1" hangingPunct="1"/>
            <a:r>
              <a:rPr lang="en-US" sz="1050" dirty="0"/>
              <a:t>Source: </a:t>
            </a:r>
            <a:r>
              <a:rPr lang="en-US" sz="1050" i="1" dirty="0"/>
              <a:t>Tax Burden on Tobacco, </a:t>
            </a:r>
            <a:r>
              <a:rPr lang="en-US" sz="1050" dirty="0"/>
              <a:t>2019, and author’s calculations</a:t>
            </a:r>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1712985812"/>
              </p:ext>
            </p:extLst>
          </p:nvPr>
        </p:nvGraphicFramePr>
        <p:xfrm>
          <a:off x="180974" y="276226"/>
          <a:ext cx="8886825" cy="58293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0C39051F-69E7-4952-95EF-D33A9A180AD7}"/>
              </a:ext>
            </a:extLst>
          </p:cNvPr>
          <p:cNvGrpSpPr/>
          <p:nvPr/>
        </p:nvGrpSpPr>
        <p:grpSpPr>
          <a:xfrm>
            <a:off x="2464380" y="6432550"/>
            <a:ext cx="4572000" cy="361950"/>
            <a:chOff x="2464380" y="6432550"/>
            <a:chExt cx="4572000" cy="361950"/>
          </a:xfrm>
        </p:grpSpPr>
        <p:sp>
          <p:nvSpPr>
            <p:cNvPr id="10" name="4 Rectángulo">
              <a:extLst>
                <a:ext uri="{FF2B5EF4-FFF2-40B4-BE49-F238E27FC236}">
                  <a16:creationId xmlns:a16="http://schemas.microsoft.com/office/drawing/2014/main" id="{9FE6ECFB-E5BB-418C-ABF4-E8BC67FE8698}"/>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4"/>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5"/>
                </a:rPr>
                <a:t>@</a:t>
              </a:r>
              <a:r>
                <a:rPr lang="en-US" sz="1400" dirty="0" err="1">
                  <a:solidFill>
                    <a:schemeClr val="accent1"/>
                  </a:solidFill>
                  <a:latin typeface="+mn-lt"/>
                  <a:cs typeface="Arial" charset="0"/>
                  <a:hlinkClick r:id="rId5"/>
                </a:rPr>
                <a:t>tobacconomics</a:t>
              </a:r>
              <a:endParaRPr lang="en-US" sz="1400" dirty="0">
                <a:solidFill>
                  <a:schemeClr val="accent1"/>
                </a:solidFill>
                <a:latin typeface="+mn-lt"/>
                <a:cs typeface="Arial" charset="0"/>
              </a:endParaRPr>
            </a:p>
          </p:txBody>
        </p:sp>
        <p:pic>
          <p:nvPicPr>
            <p:cNvPr id="11" name="Picture 10">
              <a:extLst>
                <a:ext uri="{FF2B5EF4-FFF2-40B4-BE49-F238E27FC236}">
                  <a16:creationId xmlns:a16="http://schemas.microsoft.com/office/drawing/2014/main" id="{78A5A68D-969C-4391-AE46-02C772865E7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466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60" name="Line 12"/>
          <p:cNvSpPr>
            <a:spLocks noChangeShapeType="1"/>
          </p:cNvSpPr>
          <p:nvPr/>
        </p:nvSpPr>
        <p:spPr bwMode="auto">
          <a:xfrm>
            <a:off x="3927475" y="5975350"/>
            <a:ext cx="0" cy="0"/>
          </a:xfrm>
          <a:prstGeom prst="line">
            <a:avLst/>
          </a:prstGeom>
          <a:noFill/>
          <a:ln w="9525">
            <a:solidFill>
              <a:schemeClr val="tx1"/>
            </a:solidFill>
            <a:round/>
            <a:headEnd/>
            <a:tailEnd/>
          </a:ln>
          <a:effectLst/>
        </p:spPr>
        <p:txBody>
          <a:bodyPr/>
          <a:lstStyle/>
          <a:p>
            <a:endParaRPr lang="en-US"/>
          </a:p>
        </p:txBody>
      </p:sp>
      <p:sp>
        <p:nvSpPr>
          <p:cNvPr id="616464" name="Line 16"/>
          <p:cNvSpPr>
            <a:spLocks noChangeShapeType="1"/>
          </p:cNvSpPr>
          <p:nvPr/>
        </p:nvSpPr>
        <p:spPr bwMode="auto">
          <a:xfrm>
            <a:off x="6657975" y="3516313"/>
            <a:ext cx="0" cy="0"/>
          </a:xfrm>
          <a:prstGeom prst="line">
            <a:avLst/>
          </a:prstGeom>
          <a:noFill/>
          <a:ln w="9525">
            <a:solidFill>
              <a:schemeClr val="tx1"/>
            </a:solidFill>
            <a:round/>
            <a:headEnd/>
            <a:tailEnd/>
          </a:ln>
          <a:effectLst/>
        </p:spPr>
        <p:txBody>
          <a:bodyPr/>
          <a:lstStyle/>
          <a:p>
            <a:endParaRPr lang="en-US"/>
          </a:p>
        </p:txBody>
      </p:sp>
      <p:sp>
        <p:nvSpPr>
          <p:cNvPr id="6" name="Text Box 5"/>
          <p:cNvSpPr txBox="1">
            <a:spLocks noChangeArrowheads="1"/>
          </p:cNvSpPr>
          <p:nvPr/>
        </p:nvSpPr>
        <p:spPr bwMode="auto">
          <a:xfrm>
            <a:off x="5097060" y="6226017"/>
            <a:ext cx="3844322" cy="246221"/>
          </a:xfrm>
          <a:prstGeom prst="rect">
            <a:avLst/>
          </a:prstGeom>
          <a:noFill/>
          <a:ln w="9525">
            <a:noFill/>
            <a:miter lim="800000"/>
            <a:headEnd/>
            <a:tailEnd/>
          </a:ln>
          <a:effectLst/>
        </p:spPr>
        <p:txBody>
          <a:bodyPr wrap="none">
            <a:spAutoFit/>
          </a:bodyPr>
          <a:lstStyle/>
          <a:p>
            <a:pPr eaLnBrk="1" hangingPunct="1"/>
            <a:r>
              <a:rPr lang="en-US" sz="1000" dirty="0"/>
              <a:t>Source: </a:t>
            </a:r>
            <a:r>
              <a:rPr lang="en-US" sz="1000" i="1" dirty="0"/>
              <a:t>Tax Burden on Tobacco, </a:t>
            </a:r>
            <a:r>
              <a:rPr lang="en-US" sz="1000" dirty="0"/>
              <a:t>2019, and author’s calculations</a:t>
            </a:r>
          </a:p>
        </p:txBody>
      </p:sp>
      <p:graphicFrame>
        <p:nvGraphicFramePr>
          <p:cNvPr id="9" name="Chart 8">
            <a:extLst>
              <a:ext uri="{FF2B5EF4-FFF2-40B4-BE49-F238E27FC236}">
                <a16:creationId xmlns:a16="http://schemas.microsoft.com/office/drawing/2014/main" id="{B9CCED86-A2F4-4C2B-B703-4A33421DD0B7}"/>
              </a:ext>
            </a:extLst>
          </p:cNvPr>
          <p:cNvGraphicFramePr>
            <a:graphicFrameLocks noGrp="1"/>
          </p:cNvGraphicFramePr>
          <p:nvPr>
            <p:extLst>
              <p:ext uri="{D42A27DB-BD31-4B8C-83A1-F6EECF244321}">
                <p14:modId xmlns:p14="http://schemas.microsoft.com/office/powerpoint/2010/main" val="2576914699"/>
              </p:ext>
            </p:extLst>
          </p:nvPr>
        </p:nvGraphicFramePr>
        <p:xfrm>
          <a:off x="104775" y="282494"/>
          <a:ext cx="8972549" cy="6013532"/>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5C4F1C8B-4FBB-4DBA-8A19-AC0E244B4F4A}"/>
              </a:ext>
            </a:extLst>
          </p:cNvPr>
          <p:cNvGrpSpPr/>
          <p:nvPr/>
        </p:nvGrpSpPr>
        <p:grpSpPr>
          <a:xfrm>
            <a:off x="2464380" y="6432550"/>
            <a:ext cx="4572000" cy="361950"/>
            <a:chOff x="2464380" y="6432550"/>
            <a:chExt cx="4572000" cy="361950"/>
          </a:xfrm>
        </p:grpSpPr>
        <p:sp>
          <p:nvSpPr>
            <p:cNvPr id="11" name="4 Rectángulo">
              <a:extLst>
                <a:ext uri="{FF2B5EF4-FFF2-40B4-BE49-F238E27FC236}">
                  <a16:creationId xmlns:a16="http://schemas.microsoft.com/office/drawing/2014/main" id="{03B12EF0-C72F-4AAF-B6F1-5501282FF339}"/>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4"/>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5"/>
                </a:rPr>
                <a:t>@</a:t>
              </a:r>
              <a:r>
                <a:rPr lang="en-US" sz="1400" dirty="0" err="1">
                  <a:solidFill>
                    <a:schemeClr val="accent1"/>
                  </a:solidFill>
                  <a:latin typeface="+mn-lt"/>
                  <a:cs typeface="Arial" charset="0"/>
                  <a:hlinkClick r:id="rId5"/>
                </a:rPr>
                <a:t>tobacconomics</a:t>
              </a:r>
              <a:endParaRPr lang="en-US" sz="1400" dirty="0">
                <a:solidFill>
                  <a:schemeClr val="accent1"/>
                </a:solidFill>
                <a:latin typeface="+mn-lt"/>
                <a:cs typeface="Arial" charset="0"/>
              </a:endParaRPr>
            </a:p>
          </p:txBody>
        </p:sp>
        <p:pic>
          <p:nvPicPr>
            <p:cNvPr id="12" name="Picture 11">
              <a:extLst>
                <a:ext uri="{FF2B5EF4-FFF2-40B4-BE49-F238E27FC236}">
                  <a16:creationId xmlns:a16="http://schemas.microsoft.com/office/drawing/2014/main" id="{AD2BECD4-B088-4D91-9712-DDDA83BCA0C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00971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60" name="Line 12"/>
          <p:cNvSpPr>
            <a:spLocks noChangeShapeType="1"/>
          </p:cNvSpPr>
          <p:nvPr/>
        </p:nvSpPr>
        <p:spPr bwMode="auto">
          <a:xfrm>
            <a:off x="3927475" y="5975350"/>
            <a:ext cx="0" cy="0"/>
          </a:xfrm>
          <a:prstGeom prst="line">
            <a:avLst/>
          </a:prstGeom>
          <a:noFill/>
          <a:ln w="9525">
            <a:solidFill>
              <a:schemeClr val="tx1"/>
            </a:solidFill>
            <a:round/>
            <a:headEnd/>
            <a:tailEnd/>
          </a:ln>
          <a:effectLst/>
        </p:spPr>
        <p:txBody>
          <a:bodyPr/>
          <a:lstStyle/>
          <a:p>
            <a:endParaRPr lang="en-US"/>
          </a:p>
        </p:txBody>
      </p:sp>
      <p:sp>
        <p:nvSpPr>
          <p:cNvPr id="616464" name="Line 16"/>
          <p:cNvSpPr>
            <a:spLocks noChangeShapeType="1"/>
          </p:cNvSpPr>
          <p:nvPr/>
        </p:nvSpPr>
        <p:spPr bwMode="auto">
          <a:xfrm>
            <a:off x="6657975" y="3516313"/>
            <a:ext cx="0" cy="0"/>
          </a:xfrm>
          <a:prstGeom prst="line">
            <a:avLst/>
          </a:prstGeom>
          <a:noFill/>
          <a:ln w="9525">
            <a:solidFill>
              <a:schemeClr val="tx1"/>
            </a:solidFill>
            <a:round/>
            <a:headEnd/>
            <a:tailEnd/>
          </a:ln>
          <a:effectLst/>
        </p:spPr>
        <p:txBody>
          <a:bodyPr/>
          <a:lstStyle/>
          <a:p>
            <a:endParaRPr lang="en-US"/>
          </a:p>
        </p:txBody>
      </p:sp>
      <p:sp>
        <p:nvSpPr>
          <p:cNvPr id="6" name="Text Box 5"/>
          <p:cNvSpPr txBox="1">
            <a:spLocks noChangeArrowheads="1"/>
          </p:cNvSpPr>
          <p:nvPr/>
        </p:nvSpPr>
        <p:spPr bwMode="auto">
          <a:xfrm>
            <a:off x="4273348" y="6017849"/>
            <a:ext cx="4769254" cy="415498"/>
          </a:xfrm>
          <a:prstGeom prst="rect">
            <a:avLst/>
          </a:prstGeom>
          <a:noFill/>
          <a:ln w="9525">
            <a:noFill/>
            <a:miter lim="800000"/>
            <a:headEnd/>
            <a:tailEnd/>
          </a:ln>
          <a:effectLst/>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sz="1050" dirty="0">
                <a:solidFill>
                  <a:schemeClr val="tx2"/>
                </a:solidFill>
              </a:rPr>
              <a:t>Source: NHIS, </a:t>
            </a:r>
            <a:r>
              <a:rPr lang="en-US" sz="1050" i="1" dirty="0">
                <a:solidFill>
                  <a:schemeClr val="tx2"/>
                </a:solidFill>
              </a:rPr>
              <a:t>Tax Burden on Tobacco, </a:t>
            </a:r>
            <a:r>
              <a:rPr lang="en-US" sz="1050" dirty="0">
                <a:solidFill>
                  <a:schemeClr val="tx2"/>
                </a:solidFill>
              </a:rPr>
              <a:t>2019, and author’s calculations</a:t>
            </a:r>
          </a:p>
          <a:p>
            <a:pPr algn="r" eaLnBrk="1" hangingPunct="1"/>
            <a:r>
              <a:rPr lang="en-US" sz="1050" dirty="0">
                <a:solidFill>
                  <a:schemeClr val="tx2"/>
                </a:solidFill>
              </a:rPr>
              <a:t>Note: some early years for prevalence are interpolated assuming linear trend</a:t>
            </a:r>
          </a:p>
        </p:txBody>
      </p:sp>
      <p:graphicFrame>
        <p:nvGraphicFramePr>
          <p:cNvPr id="8" name="Chart 7">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2201482870"/>
              </p:ext>
            </p:extLst>
          </p:nvPr>
        </p:nvGraphicFramePr>
        <p:xfrm>
          <a:off x="163773" y="216905"/>
          <a:ext cx="8700080" cy="5936245"/>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BF2BFD76-83F2-4E19-BC1E-5AD5346EE7EC}"/>
              </a:ext>
            </a:extLst>
          </p:cNvPr>
          <p:cNvGrpSpPr/>
          <p:nvPr/>
        </p:nvGrpSpPr>
        <p:grpSpPr>
          <a:xfrm>
            <a:off x="2464380" y="6432550"/>
            <a:ext cx="4572000" cy="361950"/>
            <a:chOff x="2464380" y="6432550"/>
            <a:chExt cx="4572000" cy="361950"/>
          </a:xfrm>
        </p:grpSpPr>
        <p:sp>
          <p:nvSpPr>
            <p:cNvPr id="10" name="4 Rectángulo">
              <a:extLst>
                <a:ext uri="{FF2B5EF4-FFF2-40B4-BE49-F238E27FC236}">
                  <a16:creationId xmlns:a16="http://schemas.microsoft.com/office/drawing/2014/main" id="{60CE9A90-69AB-4A39-A8FC-3DACE6B9B07C}"/>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4"/>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5"/>
                </a:rPr>
                <a:t>@</a:t>
              </a:r>
              <a:r>
                <a:rPr lang="en-US" sz="1400" dirty="0" err="1">
                  <a:solidFill>
                    <a:schemeClr val="accent1"/>
                  </a:solidFill>
                  <a:latin typeface="+mn-lt"/>
                  <a:cs typeface="Arial" charset="0"/>
                  <a:hlinkClick r:id="rId5"/>
                </a:rPr>
                <a:t>tobacconomics</a:t>
              </a:r>
              <a:endParaRPr lang="en-US" sz="1400" dirty="0">
                <a:solidFill>
                  <a:schemeClr val="accent1"/>
                </a:solidFill>
                <a:latin typeface="+mn-lt"/>
                <a:cs typeface="Arial" charset="0"/>
              </a:endParaRPr>
            </a:p>
          </p:txBody>
        </p:sp>
        <p:pic>
          <p:nvPicPr>
            <p:cNvPr id="11" name="Picture 10">
              <a:extLst>
                <a:ext uri="{FF2B5EF4-FFF2-40B4-BE49-F238E27FC236}">
                  <a16:creationId xmlns:a16="http://schemas.microsoft.com/office/drawing/2014/main" id="{CA0787A9-6533-4F0C-A93A-131139DE61C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7590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23267639"/>
              </p:ext>
            </p:extLst>
          </p:nvPr>
        </p:nvGraphicFramePr>
        <p:xfrm>
          <a:off x="235820" y="279605"/>
          <a:ext cx="8672359" cy="590212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a:extLst>
              <a:ext uri="{FF2B5EF4-FFF2-40B4-BE49-F238E27FC236}">
                <a16:creationId xmlns:a16="http://schemas.microsoft.com/office/drawing/2014/main" id="{AF49C917-ACE4-4C44-A714-962C960F4394}"/>
              </a:ext>
            </a:extLst>
          </p:cNvPr>
          <p:cNvGrpSpPr/>
          <p:nvPr/>
        </p:nvGrpSpPr>
        <p:grpSpPr>
          <a:xfrm>
            <a:off x="2464380" y="6432550"/>
            <a:ext cx="4572000" cy="361950"/>
            <a:chOff x="2464380" y="6432550"/>
            <a:chExt cx="4572000" cy="361950"/>
          </a:xfrm>
        </p:grpSpPr>
        <p:sp>
          <p:nvSpPr>
            <p:cNvPr id="7" name="4 Rectángulo">
              <a:extLst>
                <a:ext uri="{FF2B5EF4-FFF2-40B4-BE49-F238E27FC236}">
                  <a16:creationId xmlns:a16="http://schemas.microsoft.com/office/drawing/2014/main" id="{F1639B9B-61B1-4C54-BF69-50A8511383B8}"/>
                </a:ext>
              </a:extLst>
            </p:cNvPr>
            <p:cNvSpPr/>
            <p:nvPr/>
          </p:nvSpPr>
          <p:spPr>
            <a:xfrm>
              <a:off x="2464380" y="6437313"/>
              <a:ext cx="4572000" cy="306387"/>
            </a:xfrm>
            <a:prstGeom prst="rect">
              <a:avLst/>
            </a:prstGeom>
          </p:spPr>
          <p:txBody>
            <a:bodyPr>
              <a:spAutoFit/>
            </a:bodyPr>
            <a:lstStyle/>
            <a:p>
              <a:pPr eaLnBrk="1" hangingPunct="1">
                <a:defRPr/>
              </a:pPr>
              <a:r>
                <a:rPr lang="en-US" sz="1400" dirty="0">
                  <a:solidFill>
                    <a:schemeClr val="accent1"/>
                  </a:solidFill>
                  <a:latin typeface="+mn-lt"/>
                  <a:cs typeface="Arial" charset="0"/>
                  <a:hlinkClick r:id="rId3"/>
                </a:rPr>
                <a:t>www.tobacconomics.org</a:t>
              </a:r>
              <a:r>
                <a:rPr lang="en-US" sz="1400" dirty="0">
                  <a:solidFill>
                    <a:schemeClr val="accent1"/>
                  </a:solidFill>
                  <a:latin typeface="+mn-lt"/>
                  <a:cs typeface="Arial" charset="0"/>
                </a:rPr>
                <a:t> |           </a:t>
              </a:r>
              <a:r>
                <a:rPr lang="en-US" sz="1400" dirty="0">
                  <a:solidFill>
                    <a:schemeClr val="accent1"/>
                  </a:solidFill>
                  <a:latin typeface="+mn-lt"/>
                  <a:cs typeface="Arial" charset="0"/>
                  <a:hlinkClick r:id="rId4"/>
                </a:rPr>
                <a:t>@</a:t>
              </a:r>
              <a:r>
                <a:rPr lang="en-US" sz="1400" dirty="0" err="1">
                  <a:solidFill>
                    <a:schemeClr val="accent1"/>
                  </a:solidFill>
                  <a:latin typeface="+mn-lt"/>
                  <a:cs typeface="Arial" charset="0"/>
                  <a:hlinkClick r:id="rId4"/>
                </a:rPr>
                <a:t>tobacconomics</a:t>
              </a:r>
              <a:endParaRPr lang="en-US" sz="1400" dirty="0">
                <a:solidFill>
                  <a:schemeClr val="accent1"/>
                </a:solidFill>
                <a:latin typeface="+mn-lt"/>
                <a:cs typeface="Arial" charset="0"/>
              </a:endParaRPr>
            </a:p>
          </p:txBody>
        </p:sp>
        <p:pic>
          <p:nvPicPr>
            <p:cNvPr id="8" name="Picture 7">
              <a:extLst>
                <a:ext uri="{FF2B5EF4-FFF2-40B4-BE49-F238E27FC236}">
                  <a16:creationId xmlns:a16="http://schemas.microsoft.com/office/drawing/2014/main" id="{26D39FA0-2FFD-4399-933C-E7602EC6389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263" y="64325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0128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PROPS" val="C:\Documents and Settings\bklaas\My Documents\Training\GTC_Project\Module 3\Lecture3\tobacco-12a02.wav"/>
  <p:tag name="PPSNARRATION" val="2,-421565167,C:\Documents and Settings\bklaas\My Documents\Training\GTC_Project\Module 3\Lecture3\tobacco_control_lec3.3_Ross.ppc"/>
</p:tagLst>
</file>

<file path=ppt/theme/theme1.xml><?xml version="1.0" encoding="utf-8"?>
<a:theme xmlns:a="http://schemas.openxmlformats.org/drawingml/2006/main" name="tobacconomics1">
  <a:themeElements>
    <a:clrScheme name="tobacconomics">
      <a:dk1>
        <a:sysClr val="windowText" lastClr="000000"/>
      </a:dk1>
      <a:lt1>
        <a:sysClr val="window" lastClr="FFFFFF"/>
      </a:lt1>
      <a:dk2>
        <a:srgbClr val="5C4F3D"/>
      </a:dk2>
      <a:lt2>
        <a:srgbClr val="DFC98D"/>
      </a:lt2>
      <a:accent1>
        <a:srgbClr val="E57C23"/>
      </a:accent1>
      <a:accent2>
        <a:srgbClr val="67A1A0"/>
      </a:accent2>
      <a:accent3>
        <a:srgbClr val="CB4430"/>
      </a:accent3>
      <a:accent4>
        <a:srgbClr val="2E4E46"/>
      </a:accent4>
      <a:accent5>
        <a:srgbClr val="001419"/>
      </a:accent5>
      <a:accent6>
        <a:srgbClr val="DDC88E"/>
      </a:accent6>
      <a:hlink>
        <a:srgbClr val="E37D29"/>
      </a:hlink>
      <a:folHlink>
        <a:srgbClr val="141313"/>
      </a:folHlink>
    </a:clrScheme>
    <a:fontScheme name="Office 2">
      <a:majorFont>
        <a:latin typeface="Georgi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outerShdw blurRad="50800" dist="38100" dir="2700000" algn="tl" rotWithShape="0">
            <a:srgbClr val="000000">
              <a:alpha val="25000"/>
            </a:srgb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tobacconomics1</Template>
  <TotalTime>17308</TotalTime>
  <Words>3050</Words>
  <Application>Microsoft Macintosh PowerPoint</Application>
  <PresentationFormat>On-screen Show (4:3)</PresentationFormat>
  <Paragraphs>342</Paragraphs>
  <Slides>52</Slides>
  <Notes>35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0" baseType="lpstr">
      <vt:lpstr>Arial</vt:lpstr>
      <vt:lpstr>Calibri</vt:lpstr>
      <vt:lpstr>Georgia</vt:lpstr>
      <vt:lpstr>Myriad Pro</vt:lpstr>
      <vt:lpstr>Times</vt:lpstr>
      <vt:lpstr>Times New Roman</vt:lpstr>
      <vt:lpstr>tobacconomics1</vt:lpstr>
      <vt:lpstr>Chart</vt:lpstr>
      <vt:lpstr>The Truth About Tobacco Economics</vt:lpstr>
      <vt:lpstr>Overview</vt:lpstr>
      <vt:lpstr>PowerPoint Presentation</vt:lpstr>
      <vt:lpstr>Impact of Tax and Price on Tobacco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Taxes, Prices and Health: US, 1980-2005</vt:lpstr>
      <vt:lpstr>Prices and Tobacco Use</vt:lpstr>
      <vt:lpstr>Effectiveness of Tobacco Taxes</vt:lpstr>
      <vt:lpstr>PowerPoint Presentation</vt:lpstr>
      <vt:lpstr>PowerPoint Presentation</vt:lpstr>
      <vt:lpstr>Economic Impact of Tobacco Control: Myths &amp; Facts</vt:lpstr>
      <vt:lpstr>PowerPoint Presentation</vt:lpstr>
      <vt:lpstr>Tax Avoidance &amp; Evasion</vt:lpstr>
      <vt:lpstr>Tobacco Taxes &amp; Illicit Trade</vt:lpstr>
      <vt:lpstr>Tax Avoidance &amp; Evasion Do NOT Eliminate Health Impact of Higher Taxes</vt:lpstr>
      <vt:lpstr>Tax Avoidance &amp; Evasion  Do NOT Eliminate Revenue Impact of Higher Taxes</vt:lpstr>
      <vt:lpstr>PowerPoint Presentation</vt:lpstr>
      <vt:lpstr>Tobacco Taxes &amp; Illicit Trade</vt:lpstr>
      <vt:lpstr>PowerPoint Presentation</vt:lpstr>
      <vt:lpstr>Cigarette Tax Stamps Sold – projected and actual, California, 2000 - 2013</vt:lpstr>
      <vt:lpstr>Impact on the Poor</vt:lpstr>
      <vt:lpstr>Who Pays&amp; Who Benefits  Impact of Federal Tax Increase, U.S., 2009</vt:lpstr>
      <vt:lpstr>Impact on the Poor</vt:lpstr>
      <vt:lpstr>Impact on Jobs</vt:lpstr>
      <vt:lpstr>Impact on Jobs</vt:lpstr>
      <vt:lpstr>Tobacco Control &amp; Business</vt:lpstr>
      <vt:lpstr>Vaping Product Taxation</vt:lpstr>
      <vt:lpstr>Reusable E-Cigarettes Sale Volume and Price, US 2010 - 2014</vt:lpstr>
      <vt:lpstr>Impact of Price on Use of  Vaping Products</vt:lpstr>
      <vt:lpstr>PowerPoint Presentation</vt:lpstr>
      <vt:lpstr>Tax Structure </vt:lpstr>
      <vt:lpstr>PowerPoint Presentation</vt:lpstr>
      <vt:lpstr>PowerPoint Presentation</vt:lpstr>
      <vt:lpstr>PowerPoint Presentation</vt:lpstr>
      <vt:lpstr>Taxing Solutions, Devices, and/or Components Used  in  Vaping Products </vt:lpstr>
      <vt:lpstr>PowerPoint Presentation</vt:lpstr>
      <vt:lpstr>PowerPoint Presentation</vt:lpstr>
      <vt:lpstr>PowerPoint Presentation</vt:lpstr>
      <vt:lpstr>PowerPoint Presentation</vt:lpstr>
      <vt:lpstr>Taxing Vaping Products -  Other Issues</vt:lpstr>
      <vt:lpstr>PowerPoint Presentation</vt:lpstr>
      <vt:lpstr>PowerPoint Presentation</vt:lpstr>
      <vt:lpstr>PowerPoint Presentation</vt:lpstr>
      <vt:lpstr>Summary and Potential Impact of Tax Increase</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 J.  Chaloupka</dc:creator>
  <cp:lastModifiedBy>Edward Walrod</cp:lastModifiedBy>
  <cp:revision>261</cp:revision>
  <dcterms:created xsi:type="dcterms:W3CDTF">2014-09-08T14:12:30Z</dcterms:created>
  <dcterms:modified xsi:type="dcterms:W3CDTF">2019-10-17T18:29:30Z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